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5"/>
  </p:notesMasterIdLst>
  <p:handoutMasterIdLst>
    <p:handoutMasterId r:id="rId46"/>
  </p:handoutMasterIdLst>
  <p:sldIdLst>
    <p:sldId id="274" r:id="rId2"/>
    <p:sldId id="314" r:id="rId3"/>
    <p:sldId id="336" r:id="rId4"/>
    <p:sldId id="316" r:id="rId5"/>
    <p:sldId id="322" r:id="rId6"/>
    <p:sldId id="325" r:id="rId7"/>
    <p:sldId id="328" r:id="rId8"/>
    <p:sldId id="331" r:id="rId9"/>
    <p:sldId id="333" r:id="rId10"/>
    <p:sldId id="334" r:id="rId11"/>
    <p:sldId id="301" r:id="rId12"/>
    <p:sldId id="257" r:id="rId13"/>
    <p:sldId id="259" r:id="rId14"/>
    <p:sldId id="280" r:id="rId15"/>
    <p:sldId id="281" r:id="rId16"/>
    <p:sldId id="261" r:id="rId17"/>
    <p:sldId id="284" r:id="rId18"/>
    <p:sldId id="282" r:id="rId19"/>
    <p:sldId id="285" r:id="rId20"/>
    <p:sldId id="339" r:id="rId21"/>
    <p:sldId id="262" r:id="rId22"/>
    <p:sldId id="315" r:id="rId23"/>
    <p:sldId id="291" r:id="rId24"/>
    <p:sldId id="268" r:id="rId25"/>
    <p:sldId id="292" r:id="rId26"/>
    <p:sldId id="340" r:id="rId27"/>
    <p:sldId id="265" r:id="rId28"/>
    <p:sldId id="341" r:id="rId29"/>
    <p:sldId id="293" r:id="rId30"/>
    <p:sldId id="324" r:id="rId31"/>
    <p:sldId id="303" r:id="rId32"/>
    <p:sldId id="311" r:id="rId33"/>
    <p:sldId id="308" r:id="rId34"/>
    <p:sldId id="309" r:id="rId35"/>
    <p:sldId id="312" r:id="rId36"/>
    <p:sldId id="266" r:id="rId37"/>
    <p:sldId id="335" r:id="rId38"/>
    <p:sldId id="337" r:id="rId39"/>
    <p:sldId id="317" r:id="rId40"/>
    <p:sldId id="318" r:id="rId41"/>
    <p:sldId id="319" r:id="rId42"/>
    <p:sldId id="320" r:id="rId43"/>
    <p:sldId id="338" r:id="rId44"/>
  </p:sldIdLst>
  <p:sldSz cx="9144000" cy="6858000" type="screen4x3"/>
  <p:notesSz cx="6669088"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FF"/>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66" autoAdjust="0"/>
    <p:restoredTop sz="95444" autoAdjust="0"/>
  </p:normalViewPr>
  <p:slideViewPr>
    <p:cSldViewPr>
      <p:cViewPr varScale="1">
        <p:scale>
          <a:sx n="143" d="100"/>
          <a:sy n="143" d="100"/>
        </p:scale>
        <p:origin x="1464"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890838" cy="496888"/>
          </a:xfrm>
          <a:prstGeom prst="rect">
            <a:avLst/>
          </a:prstGeom>
          <a:noFill/>
          <a:ln w="9525">
            <a:noFill/>
            <a:miter lim="800000"/>
            <a:headEnd/>
            <a:tailEnd/>
          </a:ln>
          <a:effectLst/>
        </p:spPr>
        <p:txBody>
          <a:bodyPr vert="horz" wrap="square" lIns="91714" tIns="45857" rIns="91714" bIns="45857" numCol="1" anchor="t" anchorCtr="0" compatLnSpc="1">
            <a:prstTxWarp prst="textNoShape">
              <a:avLst/>
            </a:prstTxWarp>
          </a:bodyPr>
          <a:lstStyle>
            <a:lvl1pPr>
              <a:defRPr sz="1200">
                <a:cs typeface="+mn-cs"/>
              </a:defRPr>
            </a:lvl1pPr>
          </a:lstStyle>
          <a:p>
            <a:pPr>
              <a:defRPr/>
            </a:pPr>
            <a:endParaRPr lang="en-US" dirty="0">
              <a:latin typeface="Tw Cen MT" panose="020B0602020104020603" pitchFamily="34" charset="0"/>
            </a:endParaRPr>
          </a:p>
        </p:txBody>
      </p:sp>
      <p:sp>
        <p:nvSpPr>
          <p:cNvPr id="20483" name="Rectangle 3"/>
          <p:cNvSpPr>
            <a:spLocks noGrp="1" noChangeArrowheads="1"/>
          </p:cNvSpPr>
          <p:nvPr>
            <p:ph type="dt" sz="quarter" idx="1"/>
          </p:nvPr>
        </p:nvSpPr>
        <p:spPr bwMode="auto">
          <a:xfrm>
            <a:off x="3776663" y="0"/>
            <a:ext cx="2890837" cy="496888"/>
          </a:xfrm>
          <a:prstGeom prst="rect">
            <a:avLst/>
          </a:prstGeom>
          <a:noFill/>
          <a:ln w="9525">
            <a:noFill/>
            <a:miter lim="800000"/>
            <a:headEnd/>
            <a:tailEnd/>
          </a:ln>
          <a:effectLst/>
        </p:spPr>
        <p:txBody>
          <a:bodyPr vert="horz" wrap="square" lIns="91714" tIns="45857" rIns="91714" bIns="45857" numCol="1" anchor="t" anchorCtr="0" compatLnSpc="1">
            <a:prstTxWarp prst="textNoShape">
              <a:avLst/>
            </a:prstTxWarp>
          </a:bodyPr>
          <a:lstStyle>
            <a:lvl1pPr algn="r">
              <a:defRPr sz="1200">
                <a:cs typeface="+mn-cs"/>
              </a:defRPr>
            </a:lvl1pPr>
          </a:lstStyle>
          <a:p>
            <a:pPr>
              <a:defRPr/>
            </a:pPr>
            <a:endParaRPr lang="en-US" dirty="0">
              <a:latin typeface="Tw Cen MT" panose="020B0602020104020603" pitchFamily="34" charset="0"/>
            </a:endParaRPr>
          </a:p>
        </p:txBody>
      </p:sp>
      <p:sp>
        <p:nvSpPr>
          <p:cNvPr id="20484" name="Rectangle 4"/>
          <p:cNvSpPr>
            <a:spLocks noGrp="1" noChangeArrowheads="1"/>
          </p:cNvSpPr>
          <p:nvPr>
            <p:ph type="ftr" sz="quarter" idx="2"/>
          </p:nvPr>
        </p:nvSpPr>
        <p:spPr bwMode="auto">
          <a:xfrm>
            <a:off x="0" y="9428163"/>
            <a:ext cx="2890838" cy="496887"/>
          </a:xfrm>
          <a:prstGeom prst="rect">
            <a:avLst/>
          </a:prstGeom>
          <a:noFill/>
          <a:ln w="9525">
            <a:noFill/>
            <a:miter lim="800000"/>
            <a:headEnd/>
            <a:tailEnd/>
          </a:ln>
          <a:effectLst/>
        </p:spPr>
        <p:txBody>
          <a:bodyPr vert="horz" wrap="square" lIns="91714" tIns="45857" rIns="91714" bIns="45857" numCol="1" anchor="b" anchorCtr="0" compatLnSpc="1">
            <a:prstTxWarp prst="textNoShape">
              <a:avLst/>
            </a:prstTxWarp>
          </a:bodyPr>
          <a:lstStyle>
            <a:lvl1pPr>
              <a:defRPr sz="1200">
                <a:cs typeface="+mn-cs"/>
              </a:defRPr>
            </a:lvl1pPr>
          </a:lstStyle>
          <a:p>
            <a:pPr>
              <a:defRPr/>
            </a:pPr>
            <a:endParaRPr lang="en-US" dirty="0">
              <a:latin typeface="Tw Cen MT" panose="020B0602020104020603" pitchFamily="34" charset="0"/>
            </a:endParaRPr>
          </a:p>
        </p:txBody>
      </p:sp>
      <p:sp>
        <p:nvSpPr>
          <p:cNvPr id="20485" name="Rectangle 5"/>
          <p:cNvSpPr>
            <a:spLocks noGrp="1" noChangeArrowheads="1"/>
          </p:cNvSpPr>
          <p:nvPr>
            <p:ph type="sldNum" sz="quarter" idx="3"/>
          </p:nvPr>
        </p:nvSpPr>
        <p:spPr bwMode="auto">
          <a:xfrm>
            <a:off x="3776663" y="9428163"/>
            <a:ext cx="2890837" cy="496887"/>
          </a:xfrm>
          <a:prstGeom prst="rect">
            <a:avLst/>
          </a:prstGeom>
          <a:noFill/>
          <a:ln w="9525">
            <a:noFill/>
            <a:miter lim="800000"/>
            <a:headEnd/>
            <a:tailEnd/>
          </a:ln>
          <a:effectLst/>
        </p:spPr>
        <p:txBody>
          <a:bodyPr vert="horz" wrap="square" lIns="91714" tIns="45857" rIns="91714" bIns="45857" numCol="1" anchor="b" anchorCtr="0" compatLnSpc="1">
            <a:prstTxWarp prst="textNoShape">
              <a:avLst/>
            </a:prstTxWarp>
          </a:bodyPr>
          <a:lstStyle>
            <a:lvl1pPr algn="r">
              <a:defRPr sz="1200">
                <a:cs typeface="+mn-cs"/>
              </a:defRPr>
            </a:lvl1pPr>
          </a:lstStyle>
          <a:p>
            <a:pPr>
              <a:defRPr/>
            </a:pPr>
            <a:fld id="{DA202560-BA89-6D4D-9BA4-C52B2049B627}" type="slidenum">
              <a:rPr lang="en-US">
                <a:latin typeface="Tw Cen MT" panose="020B0602020104020603" pitchFamily="34" charset="0"/>
              </a:rPr>
              <a:pPr>
                <a:defRPr/>
              </a:pPr>
              <a:t>‹#›</a:t>
            </a:fld>
            <a:endParaRPr lang="en-US" dirty="0">
              <a:latin typeface="Tw Cen MT" panose="020B0602020104020603" pitchFamily="34" charset="0"/>
            </a:endParaRPr>
          </a:p>
        </p:txBody>
      </p:sp>
    </p:spTree>
    <p:extLst>
      <p:ext uri="{BB962C8B-B14F-4D97-AF65-F5344CB8AC3E}">
        <p14:creationId xmlns:p14="http://schemas.microsoft.com/office/powerpoint/2010/main" val="35767607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250" cy="496888"/>
          </a:xfrm>
          <a:prstGeom prst="rect">
            <a:avLst/>
          </a:prstGeom>
        </p:spPr>
        <p:txBody>
          <a:bodyPr vert="horz" lIns="91440" tIns="45720" rIns="91440" bIns="45720" rtlCol="0"/>
          <a:lstStyle>
            <a:lvl1pPr algn="l">
              <a:defRPr sz="1200">
                <a:latin typeface="Tw Cen MT" panose="020B0602020104020603" pitchFamily="34" charset="0"/>
              </a:defRPr>
            </a:lvl1pPr>
          </a:lstStyle>
          <a:p>
            <a:endParaRPr lang="en-US" dirty="0"/>
          </a:p>
        </p:txBody>
      </p:sp>
      <p:sp>
        <p:nvSpPr>
          <p:cNvPr id="3" name="Date Placeholder 2"/>
          <p:cNvSpPr>
            <a:spLocks noGrp="1"/>
          </p:cNvSpPr>
          <p:nvPr>
            <p:ph type="dt" idx="1"/>
          </p:nvPr>
        </p:nvSpPr>
        <p:spPr>
          <a:xfrm>
            <a:off x="3778250" y="0"/>
            <a:ext cx="2889250" cy="496888"/>
          </a:xfrm>
          <a:prstGeom prst="rect">
            <a:avLst/>
          </a:prstGeom>
        </p:spPr>
        <p:txBody>
          <a:bodyPr vert="horz" lIns="91440" tIns="45720" rIns="91440" bIns="45720" rtlCol="0"/>
          <a:lstStyle>
            <a:lvl1pPr algn="r">
              <a:defRPr sz="1200">
                <a:latin typeface="Tw Cen MT" panose="020B0602020104020603" pitchFamily="34" charset="0"/>
              </a:defRPr>
            </a:lvl1pPr>
          </a:lstStyle>
          <a:p>
            <a:fld id="{35E114B5-E940-421B-AE1C-30A2AA3A11F9}" type="datetimeFigureOut">
              <a:rPr lang="en-US" smtClean="0"/>
              <a:pPr/>
              <a:t>2/18/23</a:t>
            </a:fld>
            <a:endParaRPr lang="en-US" dirty="0"/>
          </a:p>
        </p:txBody>
      </p:sp>
      <p:sp>
        <p:nvSpPr>
          <p:cNvPr id="4" name="Slide Image Placeholder 3"/>
          <p:cNvSpPr>
            <a:spLocks noGrp="1" noRot="1" noChangeAspect="1"/>
          </p:cNvSpPr>
          <p:nvPr>
            <p:ph type="sldImg" idx="2"/>
          </p:nvPr>
        </p:nvSpPr>
        <p:spPr>
          <a:xfrm>
            <a:off x="1101725" y="1241425"/>
            <a:ext cx="4465638" cy="33496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66750" y="4776788"/>
            <a:ext cx="5335588" cy="3908425"/>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429750"/>
            <a:ext cx="2889250" cy="496888"/>
          </a:xfrm>
          <a:prstGeom prst="rect">
            <a:avLst/>
          </a:prstGeom>
        </p:spPr>
        <p:txBody>
          <a:bodyPr vert="horz" lIns="91440" tIns="45720" rIns="91440" bIns="45720" rtlCol="0" anchor="b"/>
          <a:lstStyle>
            <a:lvl1pPr algn="l">
              <a:defRPr sz="1200">
                <a:latin typeface="Tw Cen MT" panose="020B0602020104020603" pitchFamily="34" charset="0"/>
              </a:defRPr>
            </a:lvl1pPr>
          </a:lstStyle>
          <a:p>
            <a:endParaRPr lang="en-US" dirty="0"/>
          </a:p>
        </p:txBody>
      </p:sp>
      <p:sp>
        <p:nvSpPr>
          <p:cNvPr id="7" name="Slide Number Placeholder 6"/>
          <p:cNvSpPr>
            <a:spLocks noGrp="1"/>
          </p:cNvSpPr>
          <p:nvPr>
            <p:ph type="sldNum" sz="quarter" idx="5"/>
          </p:nvPr>
        </p:nvSpPr>
        <p:spPr>
          <a:xfrm>
            <a:off x="3778250" y="9429750"/>
            <a:ext cx="2889250" cy="496888"/>
          </a:xfrm>
          <a:prstGeom prst="rect">
            <a:avLst/>
          </a:prstGeom>
        </p:spPr>
        <p:txBody>
          <a:bodyPr vert="horz" lIns="91440" tIns="45720" rIns="91440" bIns="45720" rtlCol="0" anchor="b"/>
          <a:lstStyle>
            <a:lvl1pPr algn="r">
              <a:defRPr sz="1200">
                <a:latin typeface="Tw Cen MT" panose="020B0602020104020603" pitchFamily="34" charset="0"/>
              </a:defRPr>
            </a:lvl1pPr>
          </a:lstStyle>
          <a:p>
            <a:fld id="{00ED055E-3D97-4BAE-BC83-66FC8A318ABC}" type="slidenum">
              <a:rPr lang="en-US" smtClean="0"/>
              <a:pPr/>
              <a:t>‹#›</a:t>
            </a:fld>
            <a:endParaRPr lang="en-US" dirty="0"/>
          </a:p>
        </p:txBody>
      </p:sp>
    </p:spTree>
    <p:extLst>
      <p:ext uri="{BB962C8B-B14F-4D97-AF65-F5344CB8AC3E}">
        <p14:creationId xmlns:p14="http://schemas.microsoft.com/office/powerpoint/2010/main" val="2815936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w Cen MT" panose="020B0602020104020603" pitchFamily="34" charset="0"/>
        <a:ea typeface="+mn-ea"/>
        <a:cs typeface="+mn-cs"/>
      </a:defRPr>
    </a:lvl1pPr>
    <a:lvl2pPr marL="457200" algn="l" defTabSz="914400" rtl="0" eaLnBrk="1" latinLnBrk="0" hangingPunct="1">
      <a:defRPr sz="1200" kern="1200">
        <a:solidFill>
          <a:schemeClr val="tx1"/>
        </a:solidFill>
        <a:latin typeface="Tw Cen MT" panose="020B0602020104020603" pitchFamily="34" charset="0"/>
        <a:ea typeface="+mn-ea"/>
        <a:cs typeface="+mn-cs"/>
      </a:defRPr>
    </a:lvl2pPr>
    <a:lvl3pPr marL="914400" algn="l" defTabSz="914400" rtl="0" eaLnBrk="1" latinLnBrk="0" hangingPunct="1">
      <a:defRPr sz="1200" kern="1200">
        <a:solidFill>
          <a:schemeClr val="tx1"/>
        </a:solidFill>
        <a:latin typeface="Tw Cen MT" panose="020B0602020104020603" pitchFamily="34" charset="0"/>
        <a:ea typeface="+mn-ea"/>
        <a:cs typeface="+mn-cs"/>
      </a:defRPr>
    </a:lvl3pPr>
    <a:lvl4pPr marL="1371600" algn="l" defTabSz="914400" rtl="0" eaLnBrk="1" latinLnBrk="0" hangingPunct="1">
      <a:defRPr sz="1200" kern="1200">
        <a:solidFill>
          <a:schemeClr val="tx1"/>
        </a:solidFill>
        <a:latin typeface="Tw Cen MT" panose="020B0602020104020603" pitchFamily="34" charset="0"/>
        <a:ea typeface="+mn-ea"/>
        <a:cs typeface="+mn-cs"/>
      </a:defRPr>
    </a:lvl4pPr>
    <a:lvl5pPr marL="1828800" algn="l" defTabSz="914400" rtl="0" eaLnBrk="1" latinLnBrk="0" hangingPunct="1">
      <a:defRPr sz="1200" kern="1200">
        <a:solidFill>
          <a:schemeClr val="tx1"/>
        </a:solidFill>
        <a:latin typeface="Tw Cen MT" panose="020B06020201040206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ED055E-3D97-4BAE-BC83-66FC8A318ABC}" type="slidenum">
              <a:rPr lang="en-US" smtClean="0"/>
              <a:pPr/>
              <a:t>1</a:t>
            </a:fld>
            <a:endParaRPr lang="en-US" dirty="0"/>
          </a:p>
        </p:txBody>
      </p:sp>
    </p:spTree>
    <p:extLst>
      <p:ext uri="{BB962C8B-B14F-4D97-AF65-F5344CB8AC3E}">
        <p14:creationId xmlns:p14="http://schemas.microsoft.com/office/powerpoint/2010/main" val="4266259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ED055E-3D97-4BAE-BC83-66FC8A318ABC}" type="slidenum">
              <a:rPr lang="en-US" smtClean="0"/>
              <a:pPr/>
              <a:t>2</a:t>
            </a:fld>
            <a:endParaRPr lang="en-US" dirty="0"/>
          </a:p>
        </p:txBody>
      </p:sp>
    </p:spTree>
    <p:extLst>
      <p:ext uri="{BB962C8B-B14F-4D97-AF65-F5344CB8AC3E}">
        <p14:creationId xmlns:p14="http://schemas.microsoft.com/office/powerpoint/2010/main" val="2266726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w Cen MT" panose="020B0602020104020603" pitchFamily="34" charset="0"/>
                <a:ea typeface="+mn-ea"/>
                <a:cs typeface="+mn-cs"/>
              </a:rPr>
              <a:t>A retail distribution center typically supplies product to retail stores, such as Wal-Mart or Target. The immediate customer of the distribution center is a retail store, which is likely to be a regular or even captive customer, receiving shipments on regularly scheduled days.</a:t>
            </a:r>
          </a:p>
          <a:p>
            <a:r>
              <a:rPr lang="en-US" dirty="0"/>
              <a:t>Service parts distribution center</a:t>
            </a:r>
            <a:r>
              <a:rPr lang="en-US" sz="1200" b="0" i="0" u="none" strike="noStrike" kern="1200" baseline="0" dirty="0">
                <a:solidFill>
                  <a:schemeClr val="tx1"/>
                </a:solidFill>
                <a:latin typeface="Tw Cen MT" panose="020B0602020104020603" pitchFamily="34" charset="0"/>
                <a:ea typeface="+mn-ea"/>
                <a:cs typeface="+mn-cs"/>
              </a:rPr>
              <a:t>: They hold spare parts for expensive capital equipment, such as automobiles, airplanes, computer systems, or medical equipment. Because of the large number of parts, total activity in the DC may be statistically predictable, but the demand for any particular part is relatively small and therefore hard to predict. This means that the variance of demand can</a:t>
            </a:r>
          </a:p>
          <a:p>
            <a:r>
              <a:rPr lang="en-US" sz="1200" b="0" i="0" u="none" strike="noStrike" kern="1200" baseline="0" dirty="0">
                <a:solidFill>
                  <a:schemeClr val="tx1"/>
                </a:solidFill>
                <a:latin typeface="Tw Cen MT" panose="020B0602020104020603" pitchFamily="34" charset="0"/>
                <a:ea typeface="+mn-ea"/>
                <a:cs typeface="+mn-cs"/>
              </a:rPr>
              <a:t>be large and so relatively large quantities of safety stock must be held. These </a:t>
            </a:r>
            <a:r>
              <a:rPr lang="en-US" sz="1200" b="0" i="0" u="none" strike="noStrike" kern="1200" baseline="0" dirty="0" err="1">
                <a:solidFill>
                  <a:schemeClr val="tx1"/>
                </a:solidFill>
                <a:latin typeface="Tw Cen MT" panose="020B0602020104020603" pitchFamily="34" charset="0"/>
                <a:ea typeface="+mn-ea"/>
                <a:cs typeface="+mn-cs"/>
              </a:rPr>
              <a:t>skus</a:t>
            </a:r>
            <a:r>
              <a:rPr lang="en-US" sz="1200" b="0" i="0" u="none" strike="noStrike" kern="1200" baseline="0" dirty="0">
                <a:solidFill>
                  <a:schemeClr val="tx1"/>
                </a:solidFill>
                <a:latin typeface="Tw Cen MT" panose="020B0602020104020603" pitchFamily="34" charset="0"/>
                <a:ea typeface="+mn-ea"/>
                <a:cs typeface="+mn-cs"/>
              </a:rPr>
              <a:t> require much space. This in turn increases travel distances and makes order-picking less efficient.</a:t>
            </a:r>
          </a:p>
          <a:p>
            <a:r>
              <a:rPr lang="en-US" sz="1200" b="0" i="0" u="none" strike="noStrike" kern="1200" baseline="0" dirty="0">
                <a:solidFill>
                  <a:schemeClr val="tx1"/>
                </a:solidFill>
                <a:latin typeface="Tw Cen MT" panose="020B0602020104020603" pitchFamily="34" charset="0"/>
                <a:ea typeface="+mn-ea"/>
                <a:cs typeface="+mn-cs"/>
              </a:rPr>
              <a:t>E-commerce distribution center typically receives small orders from individuals by phone, fax, or the Internet. Orders are typically small, for only 1–3 items, but there may be many such orders, and they are to be filled and shipped immediately after receipt. Because customer orders require instant response, such distributors typically try to shape demand by offering special prices for ordering at certain times or in certain quantities or for accepting more variable delivery dates.</a:t>
            </a:r>
          </a:p>
          <a:p>
            <a:r>
              <a:rPr lang="en-US" sz="1200" b="0" i="0" u="none" strike="noStrike" kern="1200" baseline="0" dirty="0">
                <a:solidFill>
                  <a:schemeClr val="tx1"/>
                </a:solidFill>
                <a:latin typeface="Tw Cen MT" panose="020B0602020104020603" pitchFamily="34" charset="0"/>
                <a:ea typeface="+mn-ea"/>
                <a:cs typeface="+mn-cs"/>
              </a:rPr>
              <a:t>A 3PL warehouse is one to which a company might outsource its warehousing operations. thereby gaining economies of scale.</a:t>
            </a:r>
          </a:p>
          <a:p>
            <a:r>
              <a:rPr lang="en-US" sz="1200" b="0" i="0" u="none" strike="noStrike" kern="1200" baseline="0" dirty="0">
                <a:solidFill>
                  <a:schemeClr val="tx1"/>
                </a:solidFill>
                <a:latin typeface="Tw Cen MT" panose="020B0602020104020603" pitchFamily="34" charset="0"/>
                <a:ea typeface="+mn-ea"/>
                <a:cs typeface="+mn-cs"/>
              </a:rPr>
              <a:t>A perishables warehouse may handle food, fresh flowers, vaccines, or other product requiring refrigeration to protect its very short shelf life. Such DCs are distinctive in that product dwells within for very short times, frequently only hours. Also, there is a great emphasis on using space effectively because, with refrigeration, it is so expensive. They face many challenges in inventory management, including requirements to ship product according to FIFO (First-In-First-Out) or FEFO (First-Expired-First-Out). Also, there are typically many restrictions on how product is handled.</a:t>
            </a:r>
          </a:p>
        </p:txBody>
      </p:sp>
      <p:sp>
        <p:nvSpPr>
          <p:cNvPr id="4" name="Slide Number Placeholder 3"/>
          <p:cNvSpPr>
            <a:spLocks noGrp="1"/>
          </p:cNvSpPr>
          <p:nvPr>
            <p:ph type="sldNum" sz="quarter" idx="10"/>
          </p:nvPr>
        </p:nvSpPr>
        <p:spPr/>
        <p:txBody>
          <a:bodyPr/>
          <a:lstStyle/>
          <a:p>
            <a:fld id="{00ED055E-3D97-4BAE-BC83-66FC8A318ABC}" type="slidenum">
              <a:rPr lang="en-US" smtClean="0"/>
              <a:t>7</a:t>
            </a:fld>
            <a:endParaRPr lang="en-US"/>
          </a:p>
        </p:txBody>
      </p:sp>
    </p:spTree>
    <p:extLst>
      <p:ext uri="{BB962C8B-B14F-4D97-AF65-F5344CB8AC3E}">
        <p14:creationId xmlns:p14="http://schemas.microsoft.com/office/powerpoint/2010/main" val="3101465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w Cen MT" panose="020B0602020104020603" pitchFamily="34" charset="0"/>
                <a:ea typeface="+mn-ea"/>
                <a:cs typeface="+mn-cs"/>
              </a:rPr>
              <a:t>A stock keeping unit, or SKU, is the smallest physical unit of a product that is tracked by an organization. Upstream in the supply chain, product generally flows in larger units, such as pallets; and is successively broken down into smaller units as it moves downstream, as</a:t>
            </a:r>
          </a:p>
          <a:p>
            <a:r>
              <a:rPr lang="en-US" sz="1200" b="0" i="0" u="none" strike="noStrike" kern="1200" baseline="0" dirty="0">
                <a:solidFill>
                  <a:schemeClr val="tx1"/>
                </a:solidFill>
                <a:latin typeface="Tw Cen MT" panose="020B0602020104020603" pitchFamily="34" charset="0"/>
                <a:ea typeface="+mn-ea"/>
                <a:cs typeface="+mn-cs"/>
              </a:rPr>
              <a:t>suggested in Figure 2.2. Thus a product might move out of the factory and to regional distribution centers in pallet-loads; and then to local warehouses in cases; and finally to retail stores in inner-packs or even individual pieces, which are the smallest units offered to the consumer.</a:t>
            </a:r>
            <a:endParaRPr lang="en-US" dirty="0"/>
          </a:p>
        </p:txBody>
      </p:sp>
      <p:sp>
        <p:nvSpPr>
          <p:cNvPr id="4" name="Slide Number Placeholder 3"/>
          <p:cNvSpPr>
            <a:spLocks noGrp="1"/>
          </p:cNvSpPr>
          <p:nvPr>
            <p:ph type="sldNum" sz="quarter" idx="10"/>
          </p:nvPr>
        </p:nvSpPr>
        <p:spPr/>
        <p:txBody>
          <a:bodyPr/>
          <a:lstStyle/>
          <a:p>
            <a:fld id="{00ED055E-3D97-4BAE-BC83-66FC8A318ABC}" type="slidenum">
              <a:rPr lang="en-US" smtClean="0"/>
              <a:pPr/>
              <a:t>8</a:t>
            </a:fld>
            <a:endParaRPr lang="en-US" dirty="0"/>
          </a:p>
        </p:txBody>
      </p:sp>
    </p:spTree>
    <p:extLst>
      <p:ext uri="{BB962C8B-B14F-4D97-AF65-F5344CB8AC3E}">
        <p14:creationId xmlns:p14="http://schemas.microsoft.com/office/powerpoint/2010/main" val="2242076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ED055E-3D97-4BAE-BC83-66FC8A318ABC}" type="slidenum">
              <a:rPr lang="en-US" smtClean="0"/>
              <a:pPr/>
              <a:t>9</a:t>
            </a:fld>
            <a:endParaRPr lang="en-US" dirty="0"/>
          </a:p>
        </p:txBody>
      </p:sp>
    </p:spTree>
    <p:extLst>
      <p:ext uri="{BB962C8B-B14F-4D97-AF65-F5344CB8AC3E}">
        <p14:creationId xmlns:p14="http://schemas.microsoft.com/office/powerpoint/2010/main" val="1813983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w Cen MT" panose="020B0602020104020603" pitchFamily="34" charset="0"/>
                <a:ea typeface="+mn-ea"/>
                <a:cs typeface="+mn-cs"/>
              </a:rPr>
              <a:t> automated storage and retrieval systems (AS/RS) </a:t>
            </a:r>
            <a:endParaRPr lang="en-US" dirty="0"/>
          </a:p>
        </p:txBody>
      </p:sp>
      <p:sp>
        <p:nvSpPr>
          <p:cNvPr id="4" name="Slide Number Placeholder 3"/>
          <p:cNvSpPr>
            <a:spLocks noGrp="1"/>
          </p:cNvSpPr>
          <p:nvPr>
            <p:ph type="sldNum" sz="quarter" idx="10"/>
          </p:nvPr>
        </p:nvSpPr>
        <p:spPr/>
        <p:txBody>
          <a:bodyPr/>
          <a:lstStyle/>
          <a:p>
            <a:fld id="{00ED055E-3D97-4BAE-BC83-66FC8A318ABC}" type="slidenum">
              <a:rPr lang="en-US" smtClean="0"/>
              <a:pPr/>
              <a:t>22</a:t>
            </a:fld>
            <a:endParaRPr lang="en-US" dirty="0"/>
          </a:p>
        </p:txBody>
      </p:sp>
    </p:spTree>
    <p:extLst>
      <p:ext uri="{BB962C8B-B14F-4D97-AF65-F5344CB8AC3E}">
        <p14:creationId xmlns:p14="http://schemas.microsoft.com/office/powerpoint/2010/main" val="685582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ED055E-3D97-4BAE-BC83-66FC8A318ABC}" type="slidenum">
              <a:rPr lang="en-US" smtClean="0"/>
              <a:pPr/>
              <a:t>43</a:t>
            </a:fld>
            <a:endParaRPr lang="en-US" dirty="0"/>
          </a:p>
        </p:txBody>
      </p:sp>
    </p:spTree>
    <p:extLst>
      <p:ext uri="{BB962C8B-B14F-4D97-AF65-F5344CB8AC3E}">
        <p14:creationId xmlns:p14="http://schemas.microsoft.com/office/powerpoint/2010/main" val="2355388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828800"/>
            <a:ext cx="6858000" cy="1681162"/>
          </a:xfrm>
        </p:spPr>
        <p:txBody>
          <a:bodyPr anchor="b">
            <a:normAutofit/>
          </a:bodyPr>
          <a:lstStyle>
            <a:lvl1pPr algn="ctr">
              <a:defRPr sz="4200">
                <a:solidFill>
                  <a:srgbClr val="000099"/>
                </a:solidFill>
              </a:defRPr>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a:xfrm>
            <a:off x="628650" y="6356351"/>
            <a:ext cx="2057400" cy="365125"/>
          </a:xfrm>
          <a:prstGeom prst="rect">
            <a:avLst/>
          </a:prstGeom>
        </p:spPr>
        <p:txBody>
          <a:bodyPr/>
          <a:lstStyle>
            <a:lvl1pPr>
              <a:defRPr>
                <a:latin typeface="Tw Cen MT" panose="020B0602020104020603" pitchFamily="34" charset="0"/>
              </a:defRPr>
            </a:lvl1pPr>
          </a:lstStyle>
          <a:p>
            <a:pPr>
              <a:defRPr/>
            </a:pPr>
            <a:endParaRPr lang="en-US" dirty="0"/>
          </a:p>
        </p:txBody>
      </p:sp>
      <p:sp>
        <p:nvSpPr>
          <p:cNvPr id="5" name="Footer Placeholder 4"/>
          <p:cNvSpPr>
            <a:spLocks noGrp="1"/>
          </p:cNvSpPr>
          <p:nvPr>
            <p:ph type="ftr" sz="quarter" idx="11"/>
          </p:nvPr>
        </p:nvSpPr>
        <p:spPr/>
        <p:txBody>
          <a:bodyPr/>
          <a:lstStyle>
            <a:lvl1pPr algn="l">
              <a:defRPr/>
            </a:lvl1pPr>
          </a:lstStyle>
          <a:p>
            <a:pPr>
              <a:defRPr/>
            </a:pPr>
            <a:endParaRPr lang="en-US"/>
          </a:p>
        </p:txBody>
      </p:sp>
      <p:sp>
        <p:nvSpPr>
          <p:cNvPr id="6" name="Slide Number Placeholder 5"/>
          <p:cNvSpPr>
            <a:spLocks noGrp="1"/>
          </p:cNvSpPr>
          <p:nvPr>
            <p:ph type="sldNum" sz="quarter" idx="12"/>
          </p:nvPr>
        </p:nvSpPr>
        <p:spPr/>
        <p:txBody>
          <a:bodyPr/>
          <a:lstStyle/>
          <a:p>
            <a:pPr>
              <a:defRPr/>
            </a:pPr>
            <a:fld id="{72D6657B-4D57-3548-AD25-6975F4615646}" type="slidenum">
              <a:rPr lang="en-US" smtClean="0"/>
              <a:pPr>
                <a:defRPr/>
              </a:pPr>
              <a:t>‹#›</a:t>
            </a:fld>
            <a:endParaRPr lang="en-US"/>
          </a:p>
        </p:txBody>
      </p:sp>
    </p:spTree>
    <p:extLst>
      <p:ext uri="{BB962C8B-B14F-4D97-AF65-F5344CB8AC3E}">
        <p14:creationId xmlns:p14="http://schemas.microsoft.com/office/powerpoint/2010/main" val="1993223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6356351"/>
            <a:ext cx="2057400" cy="365125"/>
          </a:xfrm>
          <a:prstGeom prst="rect">
            <a:avLst/>
          </a:prstGeom>
        </p:spPr>
        <p:txBody>
          <a:bodyPr/>
          <a:lstStyle>
            <a:lvl1pPr>
              <a:defRPr>
                <a:latin typeface="Tw Cen MT" panose="020B0602020104020603" pitchFamily="34" charset="0"/>
              </a:defRPr>
            </a:lvl1pPr>
          </a:lstStyle>
          <a:p>
            <a:pPr>
              <a:defRPr/>
            </a:pPr>
            <a:endParaRPr lang="en-US" dirty="0"/>
          </a:p>
        </p:txBody>
      </p:sp>
      <p:sp>
        <p:nvSpPr>
          <p:cNvPr id="5" name="Footer Placeholder 4"/>
          <p:cNvSpPr>
            <a:spLocks noGrp="1"/>
          </p:cNvSpPr>
          <p:nvPr>
            <p:ph type="ftr" sz="quarter" idx="11"/>
          </p:nvPr>
        </p:nvSpPr>
        <p:spPr/>
        <p:txBody>
          <a:bodyPr/>
          <a:lstStyle>
            <a:lvl1pPr algn="l">
              <a:defRPr/>
            </a:lvl1pPr>
          </a:lstStyle>
          <a:p>
            <a:pPr>
              <a:defRPr/>
            </a:pPr>
            <a:endParaRPr lang="en-US"/>
          </a:p>
        </p:txBody>
      </p:sp>
      <p:sp>
        <p:nvSpPr>
          <p:cNvPr id="6" name="Slide Number Placeholder 5"/>
          <p:cNvSpPr>
            <a:spLocks noGrp="1"/>
          </p:cNvSpPr>
          <p:nvPr>
            <p:ph type="sldNum" sz="quarter" idx="12"/>
          </p:nvPr>
        </p:nvSpPr>
        <p:spPr/>
        <p:txBody>
          <a:bodyPr/>
          <a:lstStyle/>
          <a:p>
            <a:pPr>
              <a:defRPr/>
            </a:pPr>
            <a:fld id="{5F302348-1AA6-F447-8626-43368B84406D}" type="slidenum">
              <a:rPr lang="en-US" smtClean="0"/>
              <a:pPr>
                <a:defRPr/>
              </a:pPr>
              <a:t>‹#›</a:t>
            </a:fld>
            <a:endParaRPr lang="en-US"/>
          </a:p>
        </p:txBody>
      </p:sp>
    </p:spTree>
    <p:extLst>
      <p:ext uri="{BB962C8B-B14F-4D97-AF65-F5344CB8AC3E}">
        <p14:creationId xmlns:p14="http://schemas.microsoft.com/office/powerpoint/2010/main" val="355495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lvl1pPr>
              <a:defRPr/>
            </a:lvl1pPr>
          </a:lstStyle>
          <a:p>
            <a:r>
              <a:rPr lang="en-US" dirty="0"/>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6356351"/>
            <a:ext cx="2057400" cy="365125"/>
          </a:xfrm>
          <a:prstGeom prst="rect">
            <a:avLst/>
          </a:prstGeom>
        </p:spPr>
        <p:txBody>
          <a:bodyPr/>
          <a:lstStyle>
            <a:lvl1pPr>
              <a:defRPr>
                <a:latin typeface="Tw Cen MT" panose="020B0602020104020603" pitchFamily="34" charset="0"/>
              </a:defRPr>
            </a:lvl1pPr>
          </a:lstStyle>
          <a:p>
            <a:pPr>
              <a:defRPr/>
            </a:pPr>
            <a:endParaRPr lang="en-US" dirty="0"/>
          </a:p>
        </p:txBody>
      </p:sp>
      <p:sp>
        <p:nvSpPr>
          <p:cNvPr id="5" name="Footer Placeholder 4"/>
          <p:cNvSpPr>
            <a:spLocks noGrp="1"/>
          </p:cNvSpPr>
          <p:nvPr>
            <p:ph type="ftr" sz="quarter" idx="11"/>
          </p:nvPr>
        </p:nvSpPr>
        <p:spPr/>
        <p:txBody>
          <a:bodyPr/>
          <a:lstStyle>
            <a:lvl1pPr algn="l">
              <a:defRPr/>
            </a:lvl1pPr>
          </a:lstStyle>
          <a:p>
            <a:pPr>
              <a:defRPr/>
            </a:pPr>
            <a:endParaRPr lang="en-US"/>
          </a:p>
        </p:txBody>
      </p:sp>
      <p:sp>
        <p:nvSpPr>
          <p:cNvPr id="6" name="Slide Number Placeholder 5"/>
          <p:cNvSpPr>
            <a:spLocks noGrp="1"/>
          </p:cNvSpPr>
          <p:nvPr>
            <p:ph type="sldNum" sz="quarter" idx="12"/>
          </p:nvPr>
        </p:nvSpPr>
        <p:spPr/>
        <p:txBody>
          <a:bodyPr/>
          <a:lstStyle/>
          <a:p>
            <a:pPr>
              <a:defRPr/>
            </a:pPr>
            <a:fld id="{C76A535B-C95C-0E4E-AE7C-1ABCDF0817ED}" type="slidenum">
              <a:rPr lang="en-US" smtClean="0"/>
              <a:pPr>
                <a:defRPr/>
              </a:pPr>
              <a:t>‹#›</a:t>
            </a:fld>
            <a:endParaRPr lang="en-US"/>
          </a:p>
        </p:txBody>
      </p:sp>
    </p:spTree>
    <p:extLst>
      <p:ext uri="{BB962C8B-B14F-4D97-AF65-F5344CB8AC3E}">
        <p14:creationId xmlns:p14="http://schemas.microsoft.com/office/powerpoint/2010/main" val="1774736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lvl1pPr>
              <a:defRPr/>
            </a:lvl1pPr>
          </a:lstStyle>
          <a:p>
            <a:r>
              <a:rPr lang="en-US" dirty="0"/>
              <a:t>Click to edit Master title style</a:t>
            </a:r>
          </a:p>
        </p:txBody>
      </p:sp>
      <p:sp>
        <p:nvSpPr>
          <p:cNvPr id="3" name="Content Placeholder 2"/>
          <p:cNvSpPr>
            <a:spLocks noGrp="1"/>
          </p:cNvSpPr>
          <p:nvPr>
            <p:ph sz="quarter" idx="1"/>
          </p:nvPr>
        </p:nvSpPr>
        <p:spPr>
          <a:xfrm>
            <a:off x="457200" y="1600200"/>
            <a:ext cx="4038600" cy="2185988"/>
          </a:xfrm>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quarter" idx="2"/>
          </p:nvPr>
        </p:nvSpPr>
        <p:spPr>
          <a:xfrm>
            <a:off x="4648200" y="1600200"/>
            <a:ext cx="4038600" cy="2185988"/>
          </a:xfrm>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3"/>
          </p:nvPr>
        </p:nvSpPr>
        <p:spPr>
          <a:xfrm>
            <a:off x="457200" y="3938588"/>
            <a:ext cx="4038600" cy="2187575"/>
          </a:xfrm>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4648200" y="3938588"/>
            <a:ext cx="4038600" cy="2187575"/>
          </a:xfrm>
        </p:spPr>
        <p:txBody>
          <a:bodyPr/>
          <a:lstStyle>
            <a:lvl1pPr>
              <a:defRPr/>
            </a:lvl1pPr>
            <a:lvl2pPr>
              <a:defRPr/>
            </a:lvl2pPr>
            <a:lvl3pPr>
              <a:defRPr/>
            </a:lvl3pPr>
            <a:lvl4pPr>
              <a:defRPr/>
            </a:lvl4pPr>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p:cNvSpPr>
            <a:spLocks noGrp="1" noChangeArrowheads="1"/>
          </p:cNvSpPr>
          <p:nvPr>
            <p:ph type="dt" sz="half" idx="10"/>
          </p:nvPr>
        </p:nvSpPr>
        <p:spPr>
          <a:ln/>
        </p:spPr>
        <p:txBody>
          <a:bodyPr/>
          <a:lstStyle>
            <a:lvl1pPr>
              <a:defRPr>
                <a:latin typeface="Tw Cen MT" panose="020B0602020104020603" pitchFamily="34" charset="0"/>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86E1987-8DF1-E84A-BC14-A645F6D112BF}" type="slidenum">
              <a:rPr lang="en-US"/>
              <a:pPr>
                <a:defRPr/>
              </a:pPr>
              <a:t>‹#›</a:t>
            </a:fld>
            <a:endParaRPr lang="en-US"/>
          </a:p>
        </p:txBody>
      </p:sp>
    </p:spTree>
    <p:extLst>
      <p:ext uri="{BB962C8B-B14F-4D97-AF65-F5344CB8AC3E}">
        <p14:creationId xmlns:p14="http://schemas.microsoft.com/office/powerpoint/2010/main" val="2544483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000"/>
            </a:lvl1pPr>
          </a:lstStyle>
          <a:p>
            <a:r>
              <a:rPr lang="en-US" dirty="0"/>
              <a:t>Click to edit Master title style</a:t>
            </a:r>
          </a:p>
        </p:txBody>
      </p:sp>
      <p:sp>
        <p:nvSpPr>
          <p:cNvPr id="3" name="Content Placeholder 2"/>
          <p:cNvSpPr>
            <a:spLocks noGrp="1"/>
          </p:cNvSpPr>
          <p:nvPr>
            <p:ph idx="1"/>
          </p:nvPr>
        </p:nvSpPr>
        <p:spPr/>
        <p:txBody>
          <a:bodyPr/>
          <a:lstStyle>
            <a:lvl1pPr>
              <a:defRPr sz="2400">
                <a:latin typeface="Tw Cen MT" panose="020B0602020104020603" pitchFamily="34" charset="0"/>
                <a:cs typeface="Times New Roman" panose="02020603050405020304" pitchFamily="18" charset="0"/>
              </a:defRPr>
            </a:lvl1pPr>
            <a:lvl2pPr>
              <a:defRPr sz="2100">
                <a:latin typeface="Tw Cen MT" panose="020B0602020104020603" pitchFamily="34" charset="0"/>
                <a:cs typeface="Times New Roman" panose="02020603050405020304" pitchFamily="18" charset="0"/>
              </a:defRPr>
            </a:lvl2pPr>
            <a:lvl3pPr>
              <a:defRPr>
                <a:latin typeface="Tw Cen MT" panose="020B0602020104020603" pitchFamily="34" charset="0"/>
                <a:cs typeface="Times New Roman" panose="02020603050405020304" pitchFamily="18" charset="0"/>
              </a:defRPr>
            </a:lvl3pPr>
            <a:lvl4pPr>
              <a:defRPr>
                <a:latin typeface="Tw Cen MT" panose="020B0602020104020603" pitchFamily="34" charset="0"/>
                <a:cs typeface="Times New Roman" panose="02020603050405020304" pitchFamily="18" charset="0"/>
              </a:defRPr>
            </a:lvl4pPr>
            <a:lvl5pPr>
              <a:defRPr>
                <a:latin typeface="Tw Cen MT" panose="020B0602020104020603" pitchFamily="34" charset="0"/>
                <a:cs typeface="Times New Roman" panose="020206030504050203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6356351"/>
            <a:ext cx="2057400" cy="365125"/>
          </a:xfrm>
          <a:prstGeom prst="rect">
            <a:avLst/>
          </a:prstGeom>
        </p:spPr>
        <p:txBody>
          <a:bodyPr/>
          <a:lstStyle>
            <a:lvl1pPr>
              <a:defRPr>
                <a:latin typeface="Tw Cen MT" panose="020B0602020104020603" pitchFamily="34" charset="0"/>
              </a:defRPr>
            </a:lvl1pPr>
          </a:lstStyle>
          <a:p>
            <a:pPr>
              <a:defRPr/>
            </a:pPr>
            <a:endParaRPr lang="en-US" dirty="0"/>
          </a:p>
        </p:txBody>
      </p:sp>
      <p:sp>
        <p:nvSpPr>
          <p:cNvPr id="5" name="Footer Placeholder 4"/>
          <p:cNvSpPr>
            <a:spLocks noGrp="1"/>
          </p:cNvSpPr>
          <p:nvPr>
            <p:ph type="ftr" sz="quarter" idx="11"/>
          </p:nvPr>
        </p:nvSpPr>
        <p:spPr/>
        <p:txBody>
          <a:bodyPr/>
          <a:lstStyle>
            <a:lvl1pPr algn="l">
              <a:defRPr/>
            </a:lvl1pPr>
          </a:lstStyle>
          <a:p>
            <a:pPr>
              <a:defRPr/>
            </a:pPr>
            <a:endParaRPr lang="en-US"/>
          </a:p>
        </p:txBody>
      </p:sp>
      <p:sp>
        <p:nvSpPr>
          <p:cNvPr id="6" name="Slide Number Placeholder 5"/>
          <p:cNvSpPr>
            <a:spLocks noGrp="1"/>
          </p:cNvSpPr>
          <p:nvPr>
            <p:ph type="sldNum" sz="quarter" idx="12"/>
          </p:nvPr>
        </p:nvSpPr>
        <p:spPr/>
        <p:txBody>
          <a:bodyPr/>
          <a:lstStyle/>
          <a:p>
            <a:pPr>
              <a:defRPr/>
            </a:pPr>
            <a:fld id="{1631A354-E96F-7D46-AE2C-C847BEF635A1}" type="slidenum">
              <a:rPr lang="en-US" smtClean="0"/>
              <a:pPr>
                <a:defRPr/>
              </a:pPr>
              <a:t>‹#›</a:t>
            </a:fld>
            <a:endParaRPr lang="en-US"/>
          </a:p>
        </p:txBody>
      </p:sp>
    </p:spTree>
    <p:extLst>
      <p:ext uri="{BB962C8B-B14F-4D97-AF65-F5344CB8AC3E}">
        <p14:creationId xmlns:p14="http://schemas.microsoft.com/office/powerpoint/2010/main" val="543604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a:xfrm>
            <a:off x="628650" y="6356351"/>
            <a:ext cx="2057400" cy="365125"/>
          </a:xfrm>
          <a:prstGeom prst="rect">
            <a:avLst/>
          </a:prstGeom>
        </p:spPr>
        <p:txBody>
          <a:bodyPr/>
          <a:lstStyle>
            <a:lvl1pPr>
              <a:defRPr>
                <a:latin typeface="Tw Cen MT" panose="020B0602020104020603" pitchFamily="34" charset="0"/>
              </a:defRPr>
            </a:lvl1pPr>
          </a:lstStyle>
          <a:p>
            <a:pPr>
              <a:defRPr/>
            </a:pPr>
            <a:endParaRPr lang="en-US" dirty="0"/>
          </a:p>
        </p:txBody>
      </p:sp>
      <p:sp>
        <p:nvSpPr>
          <p:cNvPr id="5" name="Footer Placeholder 4"/>
          <p:cNvSpPr>
            <a:spLocks noGrp="1"/>
          </p:cNvSpPr>
          <p:nvPr>
            <p:ph type="ftr" sz="quarter" idx="11"/>
          </p:nvPr>
        </p:nvSpPr>
        <p:spPr/>
        <p:txBody>
          <a:bodyPr/>
          <a:lstStyle>
            <a:lvl1pPr algn="l">
              <a:defRPr/>
            </a:lvl1pPr>
          </a:lstStyle>
          <a:p>
            <a:pPr>
              <a:defRPr/>
            </a:pPr>
            <a:endParaRPr lang="en-US"/>
          </a:p>
        </p:txBody>
      </p:sp>
      <p:sp>
        <p:nvSpPr>
          <p:cNvPr id="6" name="Slide Number Placeholder 5"/>
          <p:cNvSpPr>
            <a:spLocks noGrp="1"/>
          </p:cNvSpPr>
          <p:nvPr>
            <p:ph type="sldNum" sz="quarter" idx="12"/>
          </p:nvPr>
        </p:nvSpPr>
        <p:spPr/>
        <p:txBody>
          <a:bodyPr/>
          <a:lstStyle/>
          <a:p>
            <a:pPr>
              <a:defRPr/>
            </a:pPr>
            <a:fld id="{D4FF86BF-B04D-354F-AB2D-0F4B9B44F4F8}" type="slidenum">
              <a:rPr lang="en-US" smtClean="0"/>
              <a:pPr>
                <a:defRPr/>
              </a:pPr>
              <a:t>‹#›</a:t>
            </a:fld>
            <a:endParaRPr lang="en-US"/>
          </a:p>
        </p:txBody>
      </p:sp>
    </p:spTree>
    <p:extLst>
      <p:ext uri="{BB962C8B-B14F-4D97-AF65-F5344CB8AC3E}">
        <p14:creationId xmlns:p14="http://schemas.microsoft.com/office/powerpoint/2010/main" val="4165188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825625"/>
            <a:ext cx="3886200" cy="4351338"/>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628650" y="6356351"/>
            <a:ext cx="2057400" cy="365125"/>
          </a:xfrm>
          <a:prstGeom prst="rect">
            <a:avLst/>
          </a:prstGeom>
        </p:spPr>
        <p:txBody>
          <a:bodyPr/>
          <a:lstStyle>
            <a:lvl1pPr>
              <a:defRPr>
                <a:latin typeface="Tw Cen MT" panose="020B0602020104020603" pitchFamily="34" charset="0"/>
              </a:defRPr>
            </a:lvl1pPr>
          </a:lstStyle>
          <a:p>
            <a:pPr>
              <a:defRPr/>
            </a:pPr>
            <a:endParaRPr lang="en-US" dirty="0"/>
          </a:p>
        </p:txBody>
      </p:sp>
      <p:sp>
        <p:nvSpPr>
          <p:cNvPr id="6" name="Footer Placeholder 5"/>
          <p:cNvSpPr>
            <a:spLocks noGrp="1"/>
          </p:cNvSpPr>
          <p:nvPr>
            <p:ph type="ftr" sz="quarter" idx="11"/>
          </p:nvPr>
        </p:nvSpPr>
        <p:spPr/>
        <p:txBody>
          <a:bodyPr/>
          <a:lstStyle>
            <a:lvl1pPr algn="l">
              <a:defRPr/>
            </a:lvl1pPr>
          </a:lstStyle>
          <a:p>
            <a:pPr>
              <a:defRPr/>
            </a:pPr>
            <a:endParaRPr lang="en-US"/>
          </a:p>
        </p:txBody>
      </p:sp>
      <p:sp>
        <p:nvSpPr>
          <p:cNvPr id="7" name="Slide Number Placeholder 6"/>
          <p:cNvSpPr>
            <a:spLocks noGrp="1"/>
          </p:cNvSpPr>
          <p:nvPr>
            <p:ph type="sldNum" sz="quarter" idx="12"/>
          </p:nvPr>
        </p:nvSpPr>
        <p:spPr/>
        <p:txBody>
          <a:bodyPr/>
          <a:lstStyle/>
          <a:p>
            <a:pPr>
              <a:defRPr/>
            </a:pPr>
            <a:fld id="{F4D9E4B6-05B8-C04E-BD71-A8606A79460C}" type="slidenum">
              <a:rPr lang="en-US" smtClean="0"/>
              <a:pPr>
                <a:defRPr/>
              </a:pPr>
              <a:t>‹#›</a:t>
            </a:fld>
            <a:endParaRPr lang="en-US"/>
          </a:p>
        </p:txBody>
      </p:sp>
    </p:spTree>
    <p:extLst>
      <p:ext uri="{BB962C8B-B14F-4D97-AF65-F5344CB8AC3E}">
        <p14:creationId xmlns:p14="http://schemas.microsoft.com/office/powerpoint/2010/main" val="4228212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4" name="Content Placeholder 3"/>
          <p:cNvSpPr>
            <a:spLocks noGrp="1"/>
          </p:cNvSpPr>
          <p:nvPr>
            <p:ph sz="half" idx="2"/>
          </p:nvPr>
        </p:nvSpPr>
        <p:spPr>
          <a:xfrm>
            <a:off x="629842" y="2505075"/>
            <a:ext cx="3868340" cy="3684588"/>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6" name="Content Placeholder 5"/>
          <p:cNvSpPr>
            <a:spLocks noGrp="1"/>
          </p:cNvSpPr>
          <p:nvPr>
            <p:ph sz="quarter" idx="4"/>
          </p:nvPr>
        </p:nvSpPr>
        <p:spPr>
          <a:xfrm>
            <a:off x="4629150" y="2505075"/>
            <a:ext cx="3887391" cy="3684588"/>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a:xfrm>
            <a:off x="628650" y="6356351"/>
            <a:ext cx="2057400" cy="365125"/>
          </a:xfrm>
          <a:prstGeom prst="rect">
            <a:avLst/>
          </a:prstGeom>
        </p:spPr>
        <p:txBody>
          <a:bodyPr/>
          <a:lstStyle>
            <a:lvl1pPr>
              <a:defRPr>
                <a:latin typeface="Tw Cen MT" panose="020B0602020104020603" pitchFamily="34" charset="0"/>
              </a:defRPr>
            </a:lvl1pPr>
          </a:lstStyle>
          <a:p>
            <a:pPr>
              <a:defRPr/>
            </a:pPr>
            <a:endParaRPr lang="en-US" dirty="0"/>
          </a:p>
        </p:txBody>
      </p:sp>
      <p:sp>
        <p:nvSpPr>
          <p:cNvPr id="8" name="Footer Placeholder 7"/>
          <p:cNvSpPr>
            <a:spLocks noGrp="1"/>
          </p:cNvSpPr>
          <p:nvPr>
            <p:ph type="ftr" sz="quarter" idx="11"/>
          </p:nvPr>
        </p:nvSpPr>
        <p:spPr/>
        <p:txBody>
          <a:bodyPr/>
          <a:lstStyle>
            <a:lvl1pPr algn="l">
              <a:defRPr/>
            </a:lvl1pPr>
          </a:lstStyle>
          <a:p>
            <a:pPr>
              <a:defRPr/>
            </a:pPr>
            <a:endParaRPr lang="en-US"/>
          </a:p>
        </p:txBody>
      </p:sp>
      <p:sp>
        <p:nvSpPr>
          <p:cNvPr id="9" name="Slide Number Placeholder 8"/>
          <p:cNvSpPr>
            <a:spLocks noGrp="1"/>
          </p:cNvSpPr>
          <p:nvPr>
            <p:ph type="sldNum" sz="quarter" idx="12"/>
          </p:nvPr>
        </p:nvSpPr>
        <p:spPr/>
        <p:txBody>
          <a:bodyPr/>
          <a:lstStyle/>
          <a:p>
            <a:pPr>
              <a:defRPr/>
            </a:pPr>
            <a:fld id="{81EAA245-17B7-9B41-A2FE-45D1DCCE80AC}" type="slidenum">
              <a:rPr lang="en-US" smtClean="0"/>
              <a:pPr>
                <a:defRPr/>
              </a:pPr>
              <a:t>‹#›</a:t>
            </a:fld>
            <a:endParaRPr lang="en-US"/>
          </a:p>
        </p:txBody>
      </p:sp>
    </p:spTree>
    <p:extLst>
      <p:ext uri="{BB962C8B-B14F-4D97-AF65-F5344CB8AC3E}">
        <p14:creationId xmlns:p14="http://schemas.microsoft.com/office/powerpoint/2010/main" val="797465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Date Placeholder 2"/>
          <p:cNvSpPr>
            <a:spLocks noGrp="1"/>
          </p:cNvSpPr>
          <p:nvPr>
            <p:ph type="dt" sz="half" idx="10"/>
          </p:nvPr>
        </p:nvSpPr>
        <p:spPr>
          <a:xfrm>
            <a:off x="628650" y="6356351"/>
            <a:ext cx="2057400" cy="365125"/>
          </a:xfrm>
          <a:prstGeom prst="rect">
            <a:avLst/>
          </a:prstGeom>
        </p:spPr>
        <p:txBody>
          <a:bodyPr/>
          <a:lstStyle>
            <a:lvl1pPr>
              <a:defRPr>
                <a:latin typeface="Tw Cen MT" panose="020B0602020104020603" pitchFamily="34" charset="0"/>
              </a:defRPr>
            </a:lvl1pPr>
          </a:lstStyle>
          <a:p>
            <a:pPr>
              <a:defRPr/>
            </a:pPr>
            <a:endParaRPr lang="en-US" dirty="0"/>
          </a:p>
        </p:txBody>
      </p:sp>
      <p:sp>
        <p:nvSpPr>
          <p:cNvPr id="4" name="Footer Placeholder 3"/>
          <p:cNvSpPr>
            <a:spLocks noGrp="1"/>
          </p:cNvSpPr>
          <p:nvPr>
            <p:ph type="ftr" sz="quarter" idx="11"/>
          </p:nvPr>
        </p:nvSpPr>
        <p:spPr/>
        <p:txBody>
          <a:bodyPr/>
          <a:lstStyle>
            <a:lvl1pPr algn="l">
              <a:defRPr/>
            </a:lvl1pPr>
          </a:lstStyle>
          <a:p>
            <a:pPr>
              <a:defRPr/>
            </a:pPr>
            <a:endParaRPr lang="en-US"/>
          </a:p>
        </p:txBody>
      </p:sp>
      <p:sp>
        <p:nvSpPr>
          <p:cNvPr id="5" name="Slide Number Placeholder 4"/>
          <p:cNvSpPr>
            <a:spLocks noGrp="1"/>
          </p:cNvSpPr>
          <p:nvPr>
            <p:ph type="sldNum" sz="quarter" idx="12"/>
          </p:nvPr>
        </p:nvSpPr>
        <p:spPr/>
        <p:txBody>
          <a:bodyPr/>
          <a:lstStyle/>
          <a:p>
            <a:pPr>
              <a:defRPr/>
            </a:pPr>
            <a:fld id="{FC61A033-CA6D-0245-822F-4EDE728025FF}" type="slidenum">
              <a:rPr lang="en-US" smtClean="0"/>
              <a:pPr>
                <a:defRPr/>
              </a:pPr>
              <a:t>‹#›</a:t>
            </a:fld>
            <a:endParaRPr lang="en-US"/>
          </a:p>
        </p:txBody>
      </p:sp>
    </p:spTree>
    <p:extLst>
      <p:ext uri="{BB962C8B-B14F-4D97-AF65-F5344CB8AC3E}">
        <p14:creationId xmlns:p14="http://schemas.microsoft.com/office/powerpoint/2010/main" val="3917132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lvl1pPr>
              <a:defRPr>
                <a:latin typeface="Tw Cen MT" panose="020B0602020104020603" pitchFamily="34" charset="0"/>
              </a:defRPr>
            </a:lvl1pPr>
          </a:lstStyle>
          <a:p>
            <a:pPr>
              <a:defRPr/>
            </a:pPr>
            <a:endParaRPr lang="en-US" dirty="0"/>
          </a:p>
        </p:txBody>
      </p:sp>
      <p:sp>
        <p:nvSpPr>
          <p:cNvPr id="3" name="Footer Placeholder 2"/>
          <p:cNvSpPr>
            <a:spLocks noGrp="1"/>
          </p:cNvSpPr>
          <p:nvPr>
            <p:ph type="ftr" sz="quarter" idx="11"/>
          </p:nvPr>
        </p:nvSpPr>
        <p:spPr/>
        <p:txBody>
          <a:bodyPr/>
          <a:lstStyle>
            <a:lvl1pPr algn="l">
              <a:defRPr/>
            </a:lvl1pPr>
          </a:lstStyle>
          <a:p>
            <a:pPr>
              <a:defRPr/>
            </a:pPr>
            <a:endParaRPr lang="en-US"/>
          </a:p>
        </p:txBody>
      </p:sp>
      <p:sp>
        <p:nvSpPr>
          <p:cNvPr id="4" name="Slide Number Placeholder 3"/>
          <p:cNvSpPr>
            <a:spLocks noGrp="1"/>
          </p:cNvSpPr>
          <p:nvPr>
            <p:ph type="sldNum" sz="quarter" idx="12"/>
          </p:nvPr>
        </p:nvSpPr>
        <p:spPr/>
        <p:txBody>
          <a:bodyPr/>
          <a:lstStyle/>
          <a:p>
            <a:pPr>
              <a:defRPr/>
            </a:pPr>
            <a:fld id="{AAE0DEF1-2FBB-EA47-A82F-014D0C94DA33}" type="slidenum">
              <a:rPr lang="en-US" smtClean="0"/>
              <a:pPr>
                <a:defRPr/>
              </a:pPr>
              <a:t>‹#›</a:t>
            </a:fld>
            <a:endParaRPr lang="en-US"/>
          </a:p>
        </p:txBody>
      </p:sp>
    </p:spTree>
    <p:extLst>
      <p:ext uri="{BB962C8B-B14F-4D97-AF65-F5344CB8AC3E}">
        <p14:creationId xmlns:p14="http://schemas.microsoft.com/office/powerpoint/2010/main" val="326039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atin typeface="Tw Cen MT" panose="020B0602020104020603" pitchFamily="34" charset="0"/>
              </a:defRPr>
            </a:lvl1pPr>
          </a:lstStyle>
          <a:p>
            <a:r>
              <a:rPr lang="en-US" dirty="0"/>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atin typeface="Tw Cen MT" panose="020B0602020104020603" pitchFamily="34" charset="0"/>
              </a:defRPr>
            </a:lvl1pPr>
            <a:lvl2pPr>
              <a:defRPr sz="2100">
                <a:latin typeface="Tw Cen MT" panose="020B0602020104020603" pitchFamily="34" charset="0"/>
              </a:defRPr>
            </a:lvl2pPr>
            <a:lvl3pPr>
              <a:defRPr sz="1800">
                <a:latin typeface="Tw Cen MT" panose="020B0602020104020603" pitchFamily="34" charset="0"/>
              </a:defRPr>
            </a:lvl3pPr>
            <a:lvl4pPr>
              <a:defRPr sz="1500">
                <a:latin typeface="Tw Cen MT" panose="020B0602020104020603" pitchFamily="34" charset="0"/>
              </a:defRPr>
            </a:lvl4pPr>
            <a:lvl5pPr>
              <a:defRPr sz="1500">
                <a:latin typeface="Tw Cen MT" panose="020B0602020104020603" pitchFamily="34" charset="0"/>
              </a:defRPr>
            </a:lvl5pPr>
            <a:lvl6pPr>
              <a:defRPr sz="1500"/>
            </a:lvl6pPr>
            <a:lvl7pPr>
              <a:defRPr sz="1500"/>
            </a:lvl7pPr>
            <a:lvl8pPr>
              <a:defRPr sz="1500"/>
            </a:lvl8pPr>
            <a:lvl9pPr>
              <a:defRPr sz="15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2068158"/>
            <a:ext cx="2949178" cy="3811588"/>
          </a:xfrm>
        </p:spPr>
        <p:txBody>
          <a:bodyPr/>
          <a:lstStyle>
            <a:lvl1pPr marL="0" indent="0">
              <a:buNone/>
              <a:defRPr sz="1200">
                <a:latin typeface="Tw Cen MT" panose="020B0602020104020603"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lvl1pPr>
              <a:defRPr>
                <a:latin typeface="Tw Cen MT" panose="020B0602020104020603" pitchFamily="34" charset="0"/>
              </a:defRPr>
            </a:lvl1pPr>
          </a:lstStyle>
          <a:p>
            <a:pPr>
              <a:defRPr/>
            </a:pPr>
            <a:endParaRPr lang="en-US" dirty="0"/>
          </a:p>
        </p:txBody>
      </p:sp>
      <p:sp>
        <p:nvSpPr>
          <p:cNvPr id="6" name="Footer Placeholder 5"/>
          <p:cNvSpPr>
            <a:spLocks noGrp="1"/>
          </p:cNvSpPr>
          <p:nvPr>
            <p:ph type="ftr" sz="quarter" idx="11"/>
          </p:nvPr>
        </p:nvSpPr>
        <p:spPr/>
        <p:txBody>
          <a:bodyPr/>
          <a:lstStyle>
            <a:lvl1pPr algn="l">
              <a:defRPr/>
            </a:lvl1pPr>
          </a:lstStyle>
          <a:p>
            <a:pPr>
              <a:defRPr/>
            </a:pPr>
            <a:endParaRPr lang="en-US"/>
          </a:p>
        </p:txBody>
      </p:sp>
      <p:sp>
        <p:nvSpPr>
          <p:cNvPr id="7" name="Slide Number Placeholder 6"/>
          <p:cNvSpPr>
            <a:spLocks noGrp="1"/>
          </p:cNvSpPr>
          <p:nvPr>
            <p:ph type="sldNum" sz="quarter" idx="12"/>
          </p:nvPr>
        </p:nvSpPr>
        <p:spPr/>
        <p:txBody>
          <a:bodyPr/>
          <a:lstStyle/>
          <a:p>
            <a:pPr>
              <a:defRPr/>
            </a:pPr>
            <a:fld id="{0F851F80-FE62-9540-BA30-0767CD8669EB}" type="slidenum">
              <a:rPr lang="en-US" smtClean="0"/>
              <a:pPr>
                <a:defRPr/>
              </a:pPr>
              <a:t>‹#›</a:t>
            </a:fld>
            <a:endParaRPr lang="en-US"/>
          </a:p>
        </p:txBody>
      </p:sp>
    </p:spTree>
    <p:extLst>
      <p:ext uri="{BB962C8B-B14F-4D97-AF65-F5344CB8AC3E}">
        <p14:creationId xmlns:p14="http://schemas.microsoft.com/office/powerpoint/2010/main" val="1710885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dirty="0"/>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Edit Master text styles</a:t>
            </a:r>
          </a:p>
        </p:txBody>
      </p:sp>
      <p:sp>
        <p:nvSpPr>
          <p:cNvPr id="5" name="Date Placeholder 4"/>
          <p:cNvSpPr>
            <a:spLocks noGrp="1"/>
          </p:cNvSpPr>
          <p:nvPr>
            <p:ph type="dt" sz="half" idx="10"/>
          </p:nvPr>
        </p:nvSpPr>
        <p:spPr>
          <a:xfrm>
            <a:off x="628650" y="6356351"/>
            <a:ext cx="2057400" cy="365125"/>
          </a:xfrm>
          <a:prstGeom prst="rect">
            <a:avLst/>
          </a:prstGeom>
        </p:spPr>
        <p:txBody>
          <a:bodyPr/>
          <a:lstStyle>
            <a:lvl1pPr>
              <a:defRPr>
                <a:latin typeface="Tw Cen MT" panose="020B0602020104020603" pitchFamily="34" charset="0"/>
              </a:defRPr>
            </a:lvl1pPr>
          </a:lstStyle>
          <a:p>
            <a:pPr>
              <a:defRPr/>
            </a:pPr>
            <a:endParaRPr lang="en-US" dirty="0"/>
          </a:p>
        </p:txBody>
      </p:sp>
      <p:sp>
        <p:nvSpPr>
          <p:cNvPr id="6" name="Footer Placeholder 5"/>
          <p:cNvSpPr>
            <a:spLocks noGrp="1"/>
          </p:cNvSpPr>
          <p:nvPr>
            <p:ph type="ftr" sz="quarter" idx="11"/>
          </p:nvPr>
        </p:nvSpPr>
        <p:spPr/>
        <p:txBody>
          <a:bodyPr/>
          <a:lstStyle>
            <a:lvl1pPr algn="l">
              <a:defRPr/>
            </a:lvl1pPr>
          </a:lstStyle>
          <a:p>
            <a:pPr>
              <a:defRPr/>
            </a:pPr>
            <a:endParaRPr lang="en-US"/>
          </a:p>
        </p:txBody>
      </p:sp>
      <p:sp>
        <p:nvSpPr>
          <p:cNvPr id="7" name="Slide Number Placeholder 6"/>
          <p:cNvSpPr>
            <a:spLocks noGrp="1"/>
          </p:cNvSpPr>
          <p:nvPr>
            <p:ph type="sldNum" sz="quarter" idx="12"/>
          </p:nvPr>
        </p:nvSpPr>
        <p:spPr/>
        <p:txBody>
          <a:bodyPr/>
          <a:lstStyle/>
          <a:p>
            <a:pPr>
              <a:defRPr/>
            </a:pPr>
            <a:fld id="{55E45E1F-79CE-3946-AFF0-9C223E0533C4}" type="slidenum">
              <a:rPr lang="en-US" smtClean="0"/>
              <a:pPr>
                <a:defRPr/>
              </a:pPr>
              <a:t>‹#›</a:t>
            </a:fld>
            <a:endParaRPr lang="en-US"/>
          </a:p>
        </p:txBody>
      </p:sp>
    </p:spTree>
    <p:extLst>
      <p:ext uri="{BB962C8B-B14F-4D97-AF65-F5344CB8AC3E}">
        <p14:creationId xmlns:p14="http://schemas.microsoft.com/office/powerpoint/2010/main" val="4220885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2516" y="120568"/>
            <a:ext cx="8213651" cy="85762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62516" y="1169581"/>
            <a:ext cx="8213651" cy="504991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62515" y="6332830"/>
            <a:ext cx="3086100" cy="365125"/>
          </a:xfrm>
          <a:prstGeom prst="rect">
            <a:avLst/>
          </a:prstGeom>
        </p:spPr>
        <p:txBody>
          <a:bodyPr vert="horz" lIns="91440" tIns="45720" rIns="91440" bIns="45720" rtlCol="0" anchor="ctr"/>
          <a:lstStyle>
            <a:lvl1pPr algn="ctr">
              <a:defRPr sz="900">
                <a:solidFill>
                  <a:schemeClr val="tx1">
                    <a:tint val="75000"/>
                  </a:schemeClr>
                </a:solidFill>
                <a:latin typeface="Tw Cen MT" panose="020B0602020104020603" pitchFamily="34" charset="0"/>
              </a:defRPr>
            </a:lvl1pPr>
          </a:lstStyle>
          <a:p>
            <a:pPr>
              <a:defRPr/>
            </a:pPr>
            <a:endParaRPr lang="en-US" dirty="0"/>
          </a:p>
        </p:txBody>
      </p:sp>
      <p:sp>
        <p:nvSpPr>
          <p:cNvPr id="6" name="Slide Number Placeholder 5"/>
          <p:cNvSpPr>
            <a:spLocks noGrp="1"/>
          </p:cNvSpPr>
          <p:nvPr>
            <p:ph type="sldNum" sz="quarter" idx="4"/>
          </p:nvPr>
        </p:nvSpPr>
        <p:spPr>
          <a:xfrm>
            <a:off x="6618767" y="6332829"/>
            <a:ext cx="2057400" cy="365125"/>
          </a:xfrm>
          <a:prstGeom prst="rect">
            <a:avLst/>
          </a:prstGeom>
        </p:spPr>
        <p:txBody>
          <a:bodyPr vert="horz" lIns="91440" tIns="45720" rIns="91440" bIns="45720" rtlCol="0" anchor="ctr"/>
          <a:lstStyle>
            <a:lvl1pPr algn="r">
              <a:defRPr sz="900">
                <a:solidFill>
                  <a:schemeClr val="tx1">
                    <a:tint val="75000"/>
                  </a:schemeClr>
                </a:solidFill>
                <a:latin typeface="Tw Cen MT" panose="020B0602020104020603" pitchFamily="34" charset="0"/>
              </a:defRPr>
            </a:lvl1pPr>
          </a:lstStyle>
          <a:p>
            <a:pPr>
              <a:defRPr/>
            </a:pPr>
            <a:fld id="{64D51741-186A-CA49-9E8D-97BC3FE402A3}" type="slidenum">
              <a:rPr lang="en-US" smtClean="0"/>
              <a:pPr>
                <a:defRPr/>
              </a:pPr>
              <a:t>‹#›</a:t>
            </a:fld>
            <a:endParaRPr lang="en-US" dirty="0"/>
          </a:p>
        </p:txBody>
      </p:sp>
      <p:sp>
        <p:nvSpPr>
          <p:cNvPr id="13" name="TextBox 12"/>
          <p:cNvSpPr txBox="1"/>
          <p:nvPr/>
        </p:nvSpPr>
        <p:spPr>
          <a:xfrm>
            <a:off x="7778380" y="216449"/>
            <a:ext cx="1795574" cy="579646"/>
          </a:xfrm>
          <a:prstGeom prst="rect">
            <a:avLst/>
          </a:prstGeom>
          <a:noFill/>
        </p:spPr>
        <p:txBody>
          <a:bodyPr wrap="square" rtlCol="0">
            <a:spAutoFit/>
          </a:bodyPr>
          <a:lstStyle/>
          <a:p>
            <a:pPr>
              <a:lnSpc>
                <a:spcPts val="1875"/>
              </a:lnSpc>
            </a:pPr>
            <a:r>
              <a:rPr lang="en-US" sz="2100" b="1" dirty="0">
                <a:solidFill>
                  <a:srgbClr val="CC3300"/>
                </a:solidFill>
                <a:latin typeface="Tw Cen MT" panose="020B0602020104020603" pitchFamily="34" charset="0"/>
              </a:rPr>
              <a:t>UIC</a:t>
            </a:r>
          </a:p>
          <a:p>
            <a:pPr>
              <a:lnSpc>
                <a:spcPts val="1875"/>
              </a:lnSpc>
            </a:pPr>
            <a:r>
              <a:rPr lang="en-US" sz="2100" b="1" dirty="0">
                <a:solidFill>
                  <a:srgbClr val="000099"/>
                </a:solidFill>
                <a:latin typeface="Tw Cen MT" panose="020B0602020104020603" pitchFamily="34" charset="0"/>
              </a:rPr>
              <a:t>BUSINESS</a:t>
            </a:r>
          </a:p>
        </p:txBody>
      </p:sp>
      <p:cxnSp>
        <p:nvCxnSpPr>
          <p:cNvPr id="15" name="Straight Connector 14"/>
          <p:cNvCxnSpPr/>
          <p:nvPr/>
        </p:nvCxnSpPr>
        <p:spPr>
          <a:xfrm>
            <a:off x="0" y="978196"/>
            <a:ext cx="9144000" cy="0"/>
          </a:xfrm>
          <a:prstGeom prst="line">
            <a:avLst/>
          </a:prstGeom>
          <a:ln w="28575">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0" y="1034175"/>
            <a:ext cx="9144000" cy="0"/>
          </a:xfrm>
          <a:prstGeom prst="line">
            <a:avLst/>
          </a:prstGeom>
          <a:ln w="28575">
            <a:solidFill>
              <a:srgbClr val="CC33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316627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685800" rtl="0" eaLnBrk="1" latinLnBrk="0" hangingPunct="1">
        <a:lnSpc>
          <a:spcPct val="90000"/>
        </a:lnSpc>
        <a:spcBef>
          <a:spcPct val="0"/>
        </a:spcBef>
        <a:buNone/>
        <a:defRPr sz="4000" b="0" kern="1200">
          <a:solidFill>
            <a:srgbClr val="000099"/>
          </a:solidFill>
          <a:latin typeface="Tw Cen MT" panose="020B0602020104020603" pitchFamily="34" charset="0"/>
          <a:ea typeface="Verdana" panose="020B0604030504040204" pitchFamily="34" charset="0"/>
          <a:cs typeface="Verdana" panose="020B0604030504040204" pitchFamily="34" charset="0"/>
        </a:defRPr>
      </a:lvl1pPr>
    </p:titleStyle>
    <p:bodyStyle>
      <a:lvl1pPr marL="171450" indent="-171450" algn="l" defTabSz="685800" rtl="0" eaLnBrk="1" latinLnBrk="0" hangingPunct="1">
        <a:lnSpc>
          <a:spcPct val="100000"/>
        </a:lnSpc>
        <a:spcBef>
          <a:spcPts val="600"/>
        </a:spcBef>
        <a:spcAft>
          <a:spcPts val="600"/>
        </a:spcAft>
        <a:buFont typeface="Arial" panose="020B0604020202020204" pitchFamily="34" charset="0"/>
        <a:buChar char="•"/>
        <a:defRPr sz="2400" kern="1200">
          <a:solidFill>
            <a:schemeClr val="tx1"/>
          </a:solidFill>
          <a:latin typeface="Tw Cen MT" panose="020B0602020104020603" pitchFamily="34" charset="0"/>
          <a:ea typeface="+mn-ea"/>
          <a:cs typeface="Times New Roman" panose="02020603050405020304" pitchFamily="18" charset="0"/>
        </a:defRPr>
      </a:lvl1pPr>
      <a:lvl2pPr marL="514350" indent="-171450" algn="l" defTabSz="685800" rtl="0" eaLnBrk="1" latinLnBrk="0" hangingPunct="1">
        <a:lnSpc>
          <a:spcPct val="100000"/>
        </a:lnSpc>
        <a:spcBef>
          <a:spcPts val="600"/>
        </a:spcBef>
        <a:spcAft>
          <a:spcPts val="600"/>
        </a:spcAft>
        <a:buFont typeface="Tw Cen MT" panose="020B0602020104020603" pitchFamily="34" charset="0"/>
        <a:buChar char="–"/>
        <a:defRPr sz="2400" kern="1200">
          <a:solidFill>
            <a:schemeClr val="tx1"/>
          </a:solidFill>
          <a:latin typeface="Tw Cen MT" panose="020B0602020104020603" pitchFamily="34" charset="0"/>
          <a:ea typeface="+mn-ea"/>
          <a:cs typeface="Times New Roman" panose="02020603050405020304" pitchFamily="18" charset="0"/>
        </a:defRPr>
      </a:lvl2pPr>
      <a:lvl3pPr marL="857250" indent="-171450" algn="l" defTabSz="685800" rtl="0" eaLnBrk="1" latinLnBrk="0" hangingPunct="1">
        <a:lnSpc>
          <a:spcPct val="100000"/>
        </a:lnSpc>
        <a:spcBef>
          <a:spcPts val="600"/>
        </a:spcBef>
        <a:spcAft>
          <a:spcPts val="600"/>
        </a:spcAft>
        <a:buFont typeface="Arial" panose="020B0604020202020204" pitchFamily="34" charset="0"/>
        <a:buChar char="•"/>
        <a:defRPr sz="2400" kern="1200">
          <a:solidFill>
            <a:schemeClr val="tx1"/>
          </a:solidFill>
          <a:latin typeface="Tw Cen MT" panose="020B0602020104020603" pitchFamily="34" charset="0"/>
          <a:ea typeface="+mn-ea"/>
          <a:cs typeface="Times New Roman" panose="02020603050405020304" pitchFamily="18" charset="0"/>
        </a:defRPr>
      </a:lvl3pPr>
      <a:lvl4pPr marL="1200150" indent="-171450" algn="l" defTabSz="685800" rtl="0" eaLnBrk="1" latinLnBrk="0" hangingPunct="1">
        <a:lnSpc>
          <a:spcPct val="100000"/>
        </a:lnSpc>
        <a:spcBef>
          <a:spcPts val="600"/>
        </a:spcBef>
        <a:spcAft>
          <a:spcPts val="600"/>
        </a:spcAft>
        <a:buFont typeface="Arial" panose="020B0604020202020204" pitchFamily="34" charset="0"/>
        <a:buChar char="•"/>
        <a:defRPr sz="2400" kern="1200">
          <a:solidFill>
            <a:schemeClr val="tx1"/>
          </a:solidFill>
          <a:latin typeface="Tw Cen MT" panose="020B0602020104020603" pitchFamily="34" charset="0"/>
          <a:ea typeface="+mn-ea"/>
          <a:cs typeface="Times New Roman" panose="02020603050405020304" pitchFamily="18" charset="0"/>
        </a:defRPr>
      </a:lvl4pPr>
      <a:lvl5pPr marL="1543050" indent="-171450" algn="l" defTabSz="685800" rtl="0" eaLnBrk="1" latinLnBrk="0" hangingPunct="1">
        <a:lnSpc>
          <a:spcPct val="100000"/>
        </a:lnSpc>
        <a:spcBef>
          <a:spcPts val="600"/>
        </a:spcBef>
        <a:spcAft>
          <a:spcPts val="600"/>
        </a:spcAft>
        <a:buFont typeface="Arial" panose="020B0604020202020204" pitchFamily="34" charset="0"/>
        <a:buChar char="•"/>
        <a:defRPr sz="2400" kern="1200">
          <a:solidFill>
            <a:schemeClr val="tx1"/>
          </a:solidFill>
          <a:latin typeface="Tw Cen MT" panose="020B0602020104020603" pitchFamily="34" charset="0"/>
          <a:ea typeface="+mn-ea"/>
          <a:cs typeface="Times New Roman" panose="02020603050405020304" pitchFamily="18"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video" Target="https://www.youtube.com/embed/XBa5vwgOJmI?start=188&amp;feature=oembe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hyperlink" Target="https://www.youtube.com/watch?v=kdVet_UOx30&amp;feature=related"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video" Target="https://www.youtube.com/embed/kdVet_UOx30?feature=oembed"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hyperlink" Target="https://www.youtube.com/watch?v=KgpE1q9s9O0"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video" Target="https://www.youtube.com/embed/KgpE1q9s9O0?feature=oembe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UtBa9yVZBJM" TargetMode="External"/><Relationship Id="rId2" Type="http://schemas.openxmlformats.org/officeDocument/2006/relationships/hyperlink" Target="https://www.youtube.com/watch?v=iyVDMp2bL9c" TargetMode="External"/><Relationship Id="rId1" Type="http://schemas.openxmlformats.org/officeDocument/2006/relationships/slideLayout" Target="../slideLayouts/slideLayout2.xml"/><Relationship Id="rId5" Type="http://schemas.openxmlformats.org/officeDocument/2006/relationships/hyperlink" Target="https://www.youtube.com/watch?v=bn5jjVKhFUs" TargetMode="External"/><Relationship Id="rId4" Type="http://schemas.openxmlformats.org/officeDocument/2006/relationships/hyperlink" Target="https://www.youtube.com/watch?v=Le46ERPMlWU"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oleObject" Target="../embeddings/oleObject23.bin"/><Relationship Id="rId18" Type="http://schemas.openxmlformats.org/officeDocument/2006/relationships/oleObject" Target="../embeddings/oleObject28.bin"/><Relationship Id="rId3" Type="http://schemas.openxmlformats.org/officeDocument/2006/relationships/image" Target="../media/image3.wmf"/><Relationship Id="rId7" Type="http://schemas.openxmlformats.org/officeDocument/2006/relationships/image" Target="../media/image5.wmf"/><Relationship Id="rId12" Type="http://schemas.openxmlformats.org/officeDocument/2006/relationships/oleObject" Target="../embeddings/oleObject22.bin"/><Relationship Id="rId17" Type="http://schemas.openxmlformats.org/officeDocument/2006/relationships/oleObject" Target="../embeddings/oleObject27.bin"/><Relationship Id="rId2" Type="http://schemas.openxmlformats.org/officeDocument/2006/relationships/oleObject" Target="../embeddings/oleObject15.bin"/><Relationship Id="rId16" Type="http://schemas.openxmlformats.org/officeDocument/2006/relationships/oleObject" Target="../embeddings/oleObject26.bin"/><Relationship Id="rId1" Type="http://schemas.openxmlformats.org/officeDocument/2006/relationships/slideLayout" Target="../slideLayouts/slideLayout12.xml"/><Relationship Id="rId6" Type="http://schemas.openxmlformats.org/officeDocument/2006/relationships/oleObject" Target="../embeddings/oleObject17.bin"/><Relationship Id="rId11" Type="http://schemas.openxmlformats.org/officeDocument/2006/relationships/oleObject" Target="../embeddings/oleObject21.bin"/><Relationship Id="rId5" Type="http://schemas.openxmlformats.org/officeDocument/2006/relationships/image" Target="../media/image4.wmf"/><Relationship Id="rId15" Type="http://schemas.openxmlformats.org/officeDocument/2006/relationships/oleObject" Target="../embeddings/oleObject25.bin"/><Relationship Id="rId10" Type="http://schemas.openxmlformats.org/officeDocument/2006/relationships/oleObject" Target="../embeddings/oleObject20.bin"/><Relationship Id="rId4" Type="http://schemas.openxmlformats.org/officeDocument/2006/relationships/oleObject" Target="../embeddings/oleObject16.bin"/><Relationship Id="rId9" Type="http://schemas.openxmlformats.org/officeDocument/2006/relationships/oleObject" Target="../embeddings/oleObject19.bin"/><Relationship Id="rId14" Type="http://schemas.openxmlformats.org/officeDocument/2006/relationships/oleObject" Target="../embeddings/oleObject24.bin"/></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oleObject" Target="../embeddings/oleObject9.bin"/><Relationship Id="rId18" Type="http://schemas.openxmlformats.org/officeDocument/2006/relationships/oleObject" Target="../embeddings/oleObject14.bin"/><Relationship Id="rId3" Type="http://schemas.openxmlformats.org/officeDocument/2006/relationships/image" Target="../media/image3.wmf"/><Relationship Id="rId7" Type="http://schemas.openxmlformats.org/officeDocument/2006/relationships/image" Target="../media/image5.wmf"/><Relationship Id="rId12" Type="http://schemas.openxmlformats.org/officeDocument/2006/relationships/oleObject" Target="../embeddings/oleObject8.bin"/><Relationship Id="rId17" Type="http://schemas.openxmlformats.org/officeDocument/2006/relationships/oleObject" Target="../embeddings/oleObject13.bin"/><Relationship Id="rId2" Type="http://schemas.openxmlformats.org/officeDocument/2006/relationships/oleObject" Target="../embeddings/oleObject1.bin"/><Relationship Id="rId16" Type="http://schemas.openxmlformats.org/officeDocument/2006/relationships/oleObject" Target="../embeddings/oleObject12.bin"/><Relationship Id="rId1" Type="http://schemas.openxmlformats.org/officeDocument/2006/relationships/slideLayout" Target="../slideLayouts/slideLayout12.xml"/><Relationship Id="rId6" Type="http://schemas.openxmlformats.org/officeDocument/2006/relationships/oleObject" Target="../embeddings/oleObject3.bin"/><Relationship Id="rId11" Type="http://schemas.openxmlformats.org/officeDocument/2006/relationships/oleObject" Target="../embeddings/oleObject7.bin"/><Relationship Id="rId5" Type="http://schemas.openxmlformats.org/officeDocument/2006/relationships/image" Target="../media/image4.wmf"/><Relationship Id="rId15" Type="http://schemas.openxmlformats.org/officeDocument/2006/relationships/oleObject" Target="../embeddings/oleObject11.bin"/><Relationship Id="rId10" Type="http://schemas.openxmlformats.org/officeDocument/2006/relationships/oleObject" Target="../embeddings/oleObject6.bin"/><Relationship Id="rId4" Type="http://schemas.openxmlformats.org/officeDocument/2006/relationships/oleObject" Target="../embeddings/oleObject2.bin"/><Relationship Id="rId9" Type="http://schemas.openxmlformats.org/officeDocument/2006/relationships/oleObject" Target="../embeddings/oleObject5.bin"/><Relationship Id="rId14" Type="http://schemas.openxmlformats.org/officeDocument/2006/relationships/oleObject" Target="../embeddings/oleObject10.bin"/></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oleObject" Target="../embeddings/oleObject37.bin"/><Relationship Id="rId18" Type="http://schemas.openxmlformats.org/officeDocument/2006/relationships/oleObject" Target="../embeddings/oleObject42.bin"/><Relationship Id="rId3" Type="http://schemas.openxmlformats.org/officeDocument/2006/relationships/image" Target="../media/image3.wmf"/><Relationship Id="rId7" Type="http://schemas.openxmlformats.org/officeDocument/2006/relationships/image" Target="../media/image5.wmf"/><Relationship Id="rId12" Type="http://schemas.openxmlformats.org/officeDocument/2006/relationships/oleObject" Target="../embeddings/oleObject36.bin"/><Relationship Id="rId17" Type="http://schemas.openxmlformats.org/officeDocument/2006/relationships/oleObject" Target="../embeddings/oleObject41.bin"/><Relationship Id="rId2" Type="http://schemas.openxmlformats.org/officeDocument/2006/relationships/oleObject" Target="../embeddings/oleObject29.bin"/><Relationship Id="rId16" Type="http://schemas.openxmlformats.org/officeDocument/2006/relationships/oleObject" Target="../embeddings/oleObject40.bin"/><Relationship Id="rId1" Type="http://schemas.openxmlformats.org/officeDocument/2006/relationships/slideLayout" Target="../slideLayouts/slideLayout12.xml"/><Relationship Id="rId6" Type="http://schemas.openxmlformats.org/officeDocument/2006/relationships/oleObject" Target="../embeddings/oleObject31.bin"/><Relationship Id="rId11" Type="http://schemas.openxmlformats.org/officeDocument/2006/relationships/oleObject" Target="../embeddings/oleObject35.bin"/><Relationship Id="rId5" Type="http://schemas.openxmlformats.org/officeDocument/2006/relationships/image" Target="../media/image4.wmf"/><Relationship Id="rId15" Type="http://schemas.openxmlformats.org/officeDocument/2006/relationships/oleObject" Target="../embeddings/oleObject39.bin"/><Relationship Id="rId10" Type="http://schemas.openxmlformats.org/officeDocument/2006/relationships/oleObject" Target="../embeddings/oleObject34.bin"/><Relationship Id="rId4" Type="http://schemas.openxmlformats.org/officeDocument/2006/relationships/oleObject" Target="../embeddings/oleObject30.bin"/><Relationship Id="rId9" Type="http://schemas.openxmlformats.org/officeDocument/2006/relationships/oleObject" Target="../embeddings/oleObject33.bin"/><Relationship Id="rId14" Type="http://schemas.openxmlformats.org/officeDocument/2006/relationships/oleObject" Target="../embeddings/oleObject38.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46.bin"/><Relationship Id="rId13" Type="http://schemas.openxmlformats.org/officeDocument/2006/relationships/oleObject" Target="../embeddings/oleObject51.bin"/><Relationship Id="rId18" Type="http://schemas.openxmlformats.org/officeDocument/2006/relationships/oleObject" Target="../embeddings/oleObject56.bin"/><Relationship Id="rId3" Type="http://schemas.openxmlformats.org/officeDocument/2006/relationships/image" Target="../media/image3.wmf"/><Relationship Id="rId7" Type="http://schemas.openxmlformats.org/officeDocument/2006/relationships/image" Target="../media/image5.wmf"/><Relationship Id="rId12" Type="http://schemas.openxmlformats.org/officeDocument/2006/relationships/oleObject" Target="../embeddings/oleObject50.bin"/><Relationship Id="rId17" Type="http://schemas.openxmlformats.org/officeDocument/2006/relationships/oleObject" Target="../embeddings/oleObject55.bin"/><Relationship Id="rId2" Type="http://schemas.openxmlformats.org/officeDocument/2006/relationships/oleObject" Target="../embeddings/oleObject43.bin"/><Relationship Id="rId16" Type="http://schemas.openxmlformats.org/officeDocument/2006/relationships/oleObject" Target="../embeddings/oleObject54.bin"/><Relationship Id="rId1" Type="http://schemas.openxmlformats.org/officeDocument/2006/relationships/slideLayout" Target="../slideLayouts/slideLayout12.xml"/><Relationship Id="rId6" Type="http://schemas.openxmlformats.org/officeDocument/2006/relationships/oleObject" Target="../embeddings/oleObject45.bin"/><Relationship Id="rId11" Type="http://schemas.openxmlformats.org/officeDocument/2006/relationships/oleObject" Target="../embeddings/oleObject49.bin"/><Relationship Id="rId5" Type="http://schemas.openxmlformats.org/officeDocument/2006/relationships/image" Target="../media/image4.wmf"/><Relationship Id="rId15" Type="http://schemas.openxmlformats.org/officeDocument/2006/relationships/oleObject" Target="../embeddings/oleObject53.bin"/><Relationship Id="rId10" Type="http://schemas.openxmlformats.org/officeDocument/2006/relationships/oleObject" Target="../embeddings/oleObject48.bin"/><Relationship Id="rId4" Type="http://schemas.openxmlformats.org/officeDocument/2006/relationships/oleObject" Target="../embeddings/oleObject44.bin"/><Relationship Id="rId9" Type="http://schemas.openxmlformats.org/officeDocument/2006/relationships/oleObject" Target="../embeddings/oleObject47.bin"/><Relationship Id="rId14" Type="http://schemas.openxmlformats.org/officeDocument/2006/relationships/oleObject" Target="../embeddings/oleObject52.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60.bin"/><Relationship Id="rId13" Type="http://schemas.openxmlformats.org/officeDocument/2006/relationships/oleObject" Target="../embeddings/oleObject65.bin"/><Relationship Id="rId18" Type="http://schemas.openxmlformats.org/officeDocument/2006/relationships/oleObject" Target="../embeddings/oleObject70.bin"/><Relationship Id="rId3" Type="http://schemas.openxmlformats.org/officeDocument/2006/relationships/image" Target="../media/image3.wmf"/><Relationship Id="rId7" Type="http://schemas.openxmlformats.org/officeDocument/2006/relationships/image" Target="../media/image5.wmf"/><Relationship Id="rId12" Type="http://schemas.openxmlformats.org/officeDocument/2006/relationships/oleObject" Target="../embeddings/oleObject64.bin"/><Relationship Id="rId17" Type="http://schemas.openxmlformats.org/officeDocument/2006/relationships/oleObject" Target="../embeddings/oleObject69.bin"/><Relationship Id="rId2" Type="http://schemas.openxmlformats.org/officeDocument/2006/relationships/oleObject" Target="../embeddings/oleObject57.bin"/><Relationship Id="rId16" Type="http://schemas.openxmlformats.org/officeDocument/2006/relationships/oleObject" Target="../embeddings/oleObject68.bin"/><Relationship Id="rId1" Type="http://schemas.openxmlformats.org/officeDocument/2006/relationships/slideLayout" Target="../slideLayouts/slideLayout12.xml"/><Relationship Id="rId6" Type="http://schemas.openxmlformats.org/officeDocument/2006/relationships/oleObject" Target="../embeddings/oleObject59.bin"/><Relationship Id="rId11" Type="http://schemas.openxmlformats.org/officeDocument/2006/relationships/oleObject" Target="../embeddings/oleObject63.bin"/><Relationship Id="rId5" Type="http://schemas.openxmlformats.org/officeDocument/2006/relationships/image" Target="../media/image4.wmf"/><Relationship Id="rId15" Type="http://schemas.openxmlformats.org/officeDocument/2006/relationships/oleObject" Target="../embeddings/oleObject67.bin"/><Relationship Id="rId10" Type="http://schemas.openxmlformats.org/officeDocument/2006/relationships/oleObject" Target="../embeddings/oleObject62.bin"/><Relationship Id="rId4" Type="http://schemas.openxmlformats.org/officeDocument/2006/relationships/oleObject" Target="../embeddings/oleObject58.bin"/><Relationship Id="rId9" Type="http://schemas.openxmlformats.org/officeDocument/2006/relationships/oleObject" Target="../embeddings/oleObject61.bin"/><Relationship Id="rId14" Type="http://schemas.openxmlformats.org/officeDocument/2006/relationships/oleObject" Target="../embeddings/oleObject66.bin"/></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5BC2487-335E-D1D4-BF4C-15DB9E28773B}"/>
              </a:ext>
            </a:extLst>
          </p:cNvPr>
          <p:cNvSpPr>
            <a:spLocks noChangeArrowheads="1"/>
          </p:cNvSpPr>
          <p:nvPr/>
        </p:nvSpPr>
        <p:spPr bwMode="auto">
          <a:xfrm>
            <a:off x="1371600" y="3810000"/>
            <a:ext cx="6400800" cy="144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gn="ctr">
              <a:lnSpc>
                <a:spcPct val="90000"/>
              </a:lnSpc>
              <a:spcBef>
                <a:spcPct val="20000"/>
              </a:spcBef>
            </a:pPr>
            <a:endParaRPr lang="en-US" sz="2400" dirty="0">
              <a:latin typeface="Tw Cen MT" panose="020B0602020104020603" pitchFamily="34" charset="0"/>
            </a:endParaRPr>
          </a:p>
          <a:p>
            <a:pPr algn="ctr"/>
            <a:r>
              <a:rPr lang="en-US" sz="2400" dirty="0">
                <a:latin typeface="Tw Cen MT" panose="020B0602020104020603" pitchFamily="34" charset="0"/>
              </a:rPr>
              <a:t>IDS 552 </a:t>
            </a:r>
          </a:p>
          <a:p>
            <a:pPr algn="ctr"/>
            <a:r>
              <a:rPr lang="en-US" sz="2400" dirty="0">
                <a:latin typeface="Tw Cen MT" panose="020B0602020104020603" pitchFamily="34" charset="0"/>
              </a:rPr>
              <a:t>Guest Instructor: Parshan Pakiman</a:t>
            </a:r>
          </a:p>
          <a:p>
            <a:pPr marL="342900" indent="-342900" algn="ctr">
              <a:lnSpc>
                <a:spcPct val="90000"/>
              </a:lnSpc>
              <a:spcBef>
                <a:spcPct val="20000"/>
              </a:spcBef>
            </a:pPr>
            <a:endParaRPr lang="en-US" sz="2400" dirty="0">
              <a:solidFill>
                <a:srgbClr val="800000"/>
              </a:solidFill>
              <a:latin typeface="Tw Cen MT" panose="020B0602020104020603" pitchFamily="34" charset="0"/>
            </a:endParaRPr>
          </a:p>
        </p:txBody>
      </p:sp>
      <p:sp>
        <p:nvSpPr>
          <p:cNvPr id="4" name="Text Box 4">
            <a:extLst>
              <a:ext uri="{FF2B5EF4-FFF2-40B4-BE49-F238E27FC236}">
                <a16:creationId xmlns:a16="http://schemas.microsoft.com/office/drawing/2014/main" id="{372BFA15-9E73-D591-4167-889FC2CFA49C}"/>
              </a:ext>
            </a:extLst>
          </p:cNvPr>
          <p:cNvSpPr txBox="1">
            <a:spLocks noChangeArrowheads="1"/>
          </p:cNvSpPr>
          <p:nvPr/>
        </p:nvSpPr>
        <p:spPr bwMode="auto">
          <a:xfrm>
            <a:off x="571500" y="2209800"/>
            <a:ext cx="8001000"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4400" dirty="0">
                <a:solidFill>
                  <a:srgbClr val="3333CC"/>
                </a:solidFill>
                <a:latin typeface="Tw Cen MT" panose="020B0602020104020603" pitchFamily="34" charset="0"/>
              </a:rPr>
              <a:t>Warehouse Management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934EE-FADE-4F72-A409-3A7A8512306F}"/>
              </a:ext>
            </a:extLst>
          </p:cNvPr>
          <p:cNvSpPr>
            <a:spLocks noGrp="1"/>
          </p:cNvSpPr>
          <p:nvPr>
            <p:ph type="title"/>
          </p:nvPr>
        </p:nvSpPr>
        <p:spPr/>
        <p:txBody>
          <a:bodyPr>
            <a:normAutofit/>
          </a:bodyPr>
          <a:lstStyle/>
          <a:p>
            <a:r>
              <a:rPr lang="en-US" sz="4000" dirty="0"/>
              <a:t>How to fulfill orders?</a:t>
            </a:r>
          </a:p>
        </p:txBody>
      </p:sp>
      <p:sp>
        <p:nvSpPr>
          <p:cNvPr id="4" name="TextBox 1">
            <a:extLst>
              <a:ext uri="{FF2B5EF4-FFF2-40B4-BE49-F238E27FC236}">
                <a16:creationId xmlns:a16="http://schemas.microsoft.com/office/drawing/2014/main" id="{36B4379C-5DC0-4035-9C15-8FD7C7D0EA5B}"/>
              </a:ext>
            </a:extLst>
          </p:cNvPr>
          <p:cNvSpPr txBox="1">
            <a:spLocks noChangeArrowheads="1"/>
          </p:cNvSpPr>
          <p:nvPr/>
        </p:nvSpPr>
        <p:spPr bwMode="auto">
          <a:xfrm>
            <a:off x="462516" y="1524000"/>
            <a:ext cx="2667000" cy="1384300"/>
          </a:xfrm>
          <a:prstGeom prst="rect">
            <a:avLst/>
          </a:prstGeom>
          <a:solidFill>
            <a:schemeClr val="accent6">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dirty="0">
                <a:latin typeface="Tw Cen MT" panose="020B0602020104020603" pitchFamily="34" charset="0"/>
              </a:rPr>
              <a:t>How to select equipment and technology</a:t>
            </a:r>
          </a:p>
        </p:txBody>
      </p:sp>
      <p:sp>
        <p:nvSpPr>
          <p:cNvPr id="5" name="TextBox 4">
            <a:extLst>
              <a:ext uri="{FF2B5EF4-FFF2-40B4-BE49-F238E27FC236}">
                <a16:creationId xmlns:a16="http://schemas.microsoft.com/office/drawing/2014/main" id="{5D52ACFF-977C-467D-803C-595CEEBF14FC}"/>
              </a:ext>
            </a:extLst>
          </p:cNvPr>
          <p:cNvSpPr txBox="1"/>
          <p:nvPr/>
        </p:nvSpPr>
        <p:spPr>
          <a:xfrm>
            <a:off x="3302338" y="3046085"/>
            <a:ext cx="2534005" cy="954088"/>
          </a:xfrm>
          <a:prstGeom prst="rect">
            <a:avLst/>
          </a:prstGeom>
          <a:solidFill>
            <a:schemeClr val="accent1">
              <a:lumMod val="60000"/>
              <a:lumOff val="40000"/>
            </a:schemeClr>
          </a:solidFill>
          <a:ln>
            <a:solidFill>
              <a:schemeClr val="tx1"/>
            </a:solidFill>
          </a:ln>
        </p:spPr>
        <p:txBody>
          <a:bodyPr wrap="square">
            <a:spAutoFit/>
          </a:bodyPr>
          <a:lstStyle/>
          <a:p>
            <a:pPr algn="ctr">
              <a:defRPr/>
            </a:pPr>
            <a:r>
              <a:rPr lang="en-US" sz="2800" dirty="0">
                <a:latin typeface="Tw Cen MT" panose="020B0602020104020603" pitchFamily="34" charset="0"/>
              </a:rPr>
              <a:t>How to store products</a:t>
            </a:r>
          </a:p>
        </p:txBody>
      </p:sp>
      <p:sp>
        <p:nvSpPr>
          <p:cNvPr id="6" name="TextBox 10">
            <a:extLst>
              <a:ext uri="{FF2B5EF4-FFF2-40B4-BE49-F238E27FC236}">
                <a16:creationId xmlns:a16="http://schemas.microsoft.com/office/drawing/2014/main" id="{73573ADB-8912-4067-A48F-0FC4ACE901DD}"/>
              </a:ext>
            </a:extLst>
          </p:cNvPr>
          <p:cNvSpPr txBox="1">
            <a:spLocks noChangeArrowheads="1"/>
          </p:cNvSpPr>
          <p:nvPr/>
        </p:nvSpPr>
        <p:spPr bwMode="auto">
          <a:xfrm>
            <a:off x="6019800" y="4267200"/>
            <a:ext cx="2605472" cy="954107"/>
          </a:xfrm>
          <a:prstGeom prst="rect">
            <a:avLst/>
          </a:prstGeom>
          <a:solidFill>
            <a:schemeClr val="accent4">
              <a:lumMod val="40000"/>
              <a:lumOff val="60000"/>
            </a:schemeClr>
          </a:solidFill>
          <a:ln w="9525">
            <a:solidFill>
              <a:srgbClr val="000000"/>
            </a:solidFill>
            <a:miter lim="800000"/>
            <a:headEnd/>
            <a:tailEnd/>
          </a:ln>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dirty="0">
                <a:latin typeface="Tw Cen MT" panose="020B0602020104020603" pitchFamily="34" charset="0"/>
              </a:rPr>
              <a:t>How to pick and ship products</a:t>
            </a:r>
          </a:p>
        </p:txBody>
      </p:sp>
      <p:sp>
        <p:nvSpPr>
          <p:cNvPr id="3" name="Arrow: Bent-Up 2">
            <a:extLst>
              <a:ext uri="{FF2B5EF4-FFF2-40B4-BE49-F238E27FC236}">
                <a16:creationId xmlns:a16="http://schemas.microsoft.com/office/drawing/2014/main" id="{54696695-AE13-4606-8D3B-6E3A150E1CF4}"/>
              </a:ext>
            </a:extLst>
          </p:cNvPr>
          <p:cNvSpPr/>
          <p:nvPr/>
        </p:nvSpPr>
        <p:spPr>
          <a:xfrm rot="5400000">
            <a:off x="4676586" y="3934014"/>
            <a:ext cx="857628" cy="13716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Bent-Up 8">
            <a:extLst>
              <a:ext uri="{FF2B5EF4-FFF2-40B4-BE49-F238E27FC236}">
                <a16:creationId xmlns:a16="http://schemas.microsoft.com/office/drawing/2014/main" id="{5997CB3A-C86E-469D-AF2A-A7319529CE18}"/>
              </a:ext>
            </a:extLst>
          </p:cNvPr>
          <p:cNvSpPr/>
          <p:nvPr/>
        </p:nvSpPr>
        <p:spPr>
          <a:xfrm rot="5400000">
            <a:off x="1857186" y="2771587"/>
            <a:ext cx="857628" cy="13716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518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 descr="358_6.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0" y="2269330"/>
            <a:ext cx="3622675" cy="306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07" name="Picture 3" descr="carton.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846001" y="2692402"/>
            <a:ext cx="2382271" cy="1989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08" name="Picture 7" descr="1349776757-98273600.jpg"/>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flipH="1">
            <a:off x="6733418" y="2692402"/>
            <a:ext cx="1677236" cy="22605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509" name="Rectangle 2"/>
          <p:cNvSpPr txBox="1">
            <a:spLocks noChangeArrowheads="1"/>
          </p:cNvSpPr>
          <p:nvPr/>
        </p:nvSpPr>
        <p:spPr bwMode="auto">
          <a:xfrm>
            <a:off x="574675" y="1225550"/>
            <a:ext cx="2443163" cy="950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dirty="0">
                <a:solidFill>
                  <a:srgbClr val="990000"/>
                </a:solidFill>
                <a:latin typeface="Tw Cen MT" panose="020B0602020104020603" pitchFamily="34" charset="0"/>
              </a:rPr>
              <a:t>Scenario 1:</a:t>
            </a:r>
          </a:p>
          <a:p>
            <a:pPr algn="ctr" eaLnBrk="1" hangingPunct="1"/>
            <a:r>
              <a:rPr lang="en-US" dirty="0">
                <a:solidFill>
                  <a:srgbClr val="990000"/>
                </a:solidFill>
                <a:latin typeface="Tw Cen MT" panose="020B0602020104020603" pitchFamily="34" charset="0"/>
              </a:rPr>
              <a:t>Pallet</a:t>
            </a:r>
          </a:p>
        </p:txBody>
      </p:sp>
      <p:sp>
        <p:nvSpPr>
          <p:cNvPr id="21510" name="Rectangle 2"/>
          <p:cNvSpPr txBox="1">
            <a:spLocks noChangeArrowheads="1"/>
          </p:cNvSpPr>
          <p:nvPr/>
        </p:nvSpPr>
        <p:spPr bwMode="auto">
          <a:xfrm>
            <a:off x="3344863" y="1225550"/>
            <a:ext cx="2976562" cy="950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dirty="0">
                <a:solidFill>
                  <a:srgbClr val="990000"/>
                </a:solidFill>
                <a:latin typeface="Tw Cen MT" panose="020B0602020104020603" pitchFamily="34" charset="0"/>
              </a:rPr>
              <a:t>Scenario 2:</a:t>
            </a:r>
          </a:p>
          <a:p>
            <a:pPr algn="ctr" eaLnBrk="1" hangingPunct="1"/>
            <a:r>
              <a:rPr lang="en-US" dirty="0">
                <a:solidFill>
                  <a:srgbClr val="990000"/>
                </a:solidFill>
                <a:latin typeface="Tw Cen MT" panose="020B0602020104020603" pitchFamily="34" charset="0"/>
              </a:rPr>
              <a:t>Carton</a:t>
            </a:r>
          </a:p>
        </p:txBody>
      </p:sp>
      <p:sp>
        <p:nvSpPr>
          <p:cNvPr id="21511" name="Rectangle 2"/>
          <p:cNvSpPr txBox="1">
            <a:spLocks noChangeArrowheads="1"/>
          </p:cNvSpPr>
          <p:nvPr/>
        </p:nvSpPr>
        <p:spPr bwMode="auto">
          <a:xfrm>
            <a:off x="6321425" y="1219200"/>
            <a:ext cx="2443163" cy="950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457200" eaLnBrk="0" hangingPunct="0">
              <a:defRPr sz="2400">
                <a:solidFill>
                  <a:schemeClr val="tx1"/>
                </a:solidFill>
                <a:latin typeface="Arial" charset="0"/>
                <a:ea typeface="ＭＳ Ｐゴシック" charset="0"/>
                <a:cs typeface="ＭＳ Ｐゴシック" charset="0"/>
              </a:defRPr>
            </a:lvl1pPr>
            <a:lvl2pPr marL="742950" indent="-285750" defTabSz="457200" eaLnBrk="0" hangingPunct="0">
              <a:defRPr sz="2400">
                <a:solidFill>
                  <a:schemeClr val="tx1"/>
                </a:solidFill>
                <a:latin typeface="Arial" charset="0"/>
                <a:ea typeface="ＭＳ Ｐゴシック" charset="0"/>
              </a:defRPr>
            </a:lvl2pPr>
            <a:lvl3pPr marL="1143000" indent="-228600" defTabSz="457200" eaLnBrk="0" hangingPunct="0">
              <a:defRPr sz="2400">
                <a:solidFill>
                  <a:schemeClr val="tx1"/>
                </a:solidFill>
                <a:latin typeface="Arial" charset="0"/>
                <a:ea typeface="ＭＳ Ｐゴシック" charset="0"/>
              </a:defRPr>
            </a:lvl3pPr>
            <a:lvl4pPr marL="1600200" indent="-228600" defTabSz="457200" eaLnBrk="0" hangingPunct="0">
              <a:defRPr sz="2400">
                <a:solidFill>
                  <a:schemeClr val="tx1"/>
                </a:solidFill>
                <a:latin typeface="Arial" charset="0"/>
                <a:ea typeface="ＭＳ Ｐゴシック" charset="0"/>
              </a:defRPr>
            </a:lvl4pPr>
            <a:lvl5pPr marL="2057400" indent="-228600" defTabSz="4572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dirty="0">
                <a:solidFill>
                  <a:srgbClr val="990000"/>
                </a:solidFill>
                <a:latin typeface="Tw Cen MT" panose="020B0602020104020603" pitchFamily="34" charset="0"/>
              </a:rPr>
              <a:t>Scenario 3:</a:t>
            </a:r>
          </a:p>
          <a:p>
            <a:pPr algn="ctr" eaLnBrk="1" hangingPunct="1"/>
            <a:r>
              <a:rPr lang="en-US" dirty="0">
                <a:solidFill>
                  <a:srgbClr val="990000"/>
                </a:solidFill>
                <a:latin typeface="Tw Cen MT" panose="020B0602020104020603" pitchFamily="34" charset="0"/>
              </a:rPr>
              <a:t>Piece</a:t>
            </a:r>
          </a:p>
        </p:txBody>
      </p:sp>
      <p:sp>
        <p:nvSpPr>
          <p:cNvPr id="21512" name="TextBox 8"/>
          <p:cNvSpPr txBox="1">
            <a:spLocks noChangeArrowheads="1"/>
          </p:cNvSpPr>
          <p:nvPr/>
        </p:nvSpPr>
        <p:spPr bwMode="auto">
          <a:xfrm>
            <a:off x="1811337" y="5654221"/>
            <a:ext cx="6721475"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latin typeface="Tw Cen MT" panose="020B0602020104020603" pitchFamily="34" charset="0"/>
              </a:rPr>
              <a:t>When does each of these scenarios occur?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a:xfrm>
            <a:off x="457200" y="121507"/>
            <a:ext cx="5715000" cy="808038"/>
          </a:xfrm>
        </p:spPr>
        <p:txBody>
          <a:bodyPr>
            <a:normAutofit/>
          </a:bodyPr>
          <a:lstStyle/>
          <a:p>
            <a:r>
              <a:rPr lang="en-US" sz="4000" dirty="0"/>
              <a:t>Storage equipment</a:t>
            </a:r>
          </a:p>
        </p:txBody>
      </p:sp>
      <p:sp>
        <p:nvSpPr>
          <p:cNvPr id="24578" name="Rectangle 3"/>
          <p:cNvSpPr>
            <a:spLocks noGrp="1" noChangeArrowheads="1"/>
          </p:cNvSpPr>
          <p:nvPr>
            <p:ph idx="1"/>
          </p:nvPr>
        </p:nvSpPr>
        <p:spPr>
          <a:xfrm>
            <a:off x="457200" y="1371600"/>
            <a:ext cx="8229600" cy="4953000"/>
          </a:xfrm>
        </p:spPr>
        <p:txBody>
          <a:bodyPr>
            <a:normAutofit lnSpcReduction="10000"/>
          </a:bodyPr>
          <a:lstStyle/>
          <a:p>
            <a:pPr marL="0" indent="0" eaLnBrk="1" hangingPunct="1">
              <a:lnSpc>
                <a:spcPct val="90000"/>
              </a:lnSpc>
              <a:buNone/>
            </a:pPr>
            <a:r>
              <a:rPr lang="en-US" dirty="0">
                <a:solidFill>
                  <a:schemeClr val="accent5">
                    <a:lumMod val="75000"/>
                  </a:schemeClr>
                </a:solidFill>
                <a:latin typeface="Tw Cen MT" panose="020B0602020104020603" pitchFamily="34" charset="0"/>
              </a:rPr>
              <a:t>Pallet or case picking</a:t>
            </a:r>
            <a:endParaRPr lang="en-US" dirty="0">
              <a:latin typeface="Tw Cen MT" panose="020B0602020104020603" pitchFamily="34" charset="0"/>
            </a:endParaRPr>
          </a:p>
          <a:p>
            <a:pPr marL="573088" lvl="1" indent="-230188" eaLnBrk="1" hangingPunct="1">
              <a:lnSpc>
                <a:spcPct val="90000"/>
              </a:lnSpc>
            </a:pPr>
            <a:r>
              <a:rPr lang="en-US" sz="2400" dirty="0">
                <a:latin typeface="Tw Cen MT" panose="020B0602020104020603" pitchFamily="34" charset="0"/>
              </a:rPr>
              <a:t>Pallet racks </a:t>
            </a:r>
          </a:p>
          <a:p>
            <a:pPr marL="914400" lvl="2" indent="-228600" eaLnBrk="1" hangingPunct="1">
              <a:lnSpc>
                <a:spcPct val="90000"/>
              </a:lnSpc>
            </a:pPr>
            <a:r>
              <a:rPr lang="en-US" dirty="0">
                <a:latin typeface="Tw Cen MT" panose="020B0602020104020603" pitchFamily="34" charset="0"/>
              </a:rPr>
              <a:t>Bulk storage</a:t>
            </a:r>
          </a:p>
          <a:p>
            <a:pPr eaLnBrk="1" hangingPunct="1">
              <a:lnSpc>
                <a:spcPct val="90000"/>
              </a:lnSpc>
            </a:pPr>
            <a:endParaRPr lang="en-US" dirty="0">
              <a:latin typeface="Tw Cen MT" panose="020B0602020104020603" pitchFamily="34" charset="0"/>
            </a:endParaRPr>
          </a:p>
          <a:p>
            <a:pPr marL="0" indent="0" eaLnBrk="1" hangingPunct="1">
              <a:lnSpc>
                <a:spcPct val="90000"/>
              </a:lnSpc>
              <a:buNone/>
            </a:pPr>
            <a:r>
              <a:rPr lang="en-US" dirty="0">
                <a:solidFill>
                  <a:schemeClr val="accent5">
                    <a:lumMod val="75000"/>
                  </a:schemeClr>
                </a:solidFill>
                <a:latin typeface="Tw Cen MT" panose="020B0602020104020603" pitchFamily="34" charset="0"/>
              </a:rPr>
              <a:t>Piece picking</a:t>
            </a:r>
            <a:endParaRPr lang="en-US" dirty="0">
              <a:latin typeface="Tw Cen MT" panose="020B0602020104020603" pitchFamily="34" charset="0"/>
            </a:endParaRPr>
          </a:p>
          <a:p>
            <a:pPr marL="573088" lvl="1" indent="-230188" eaLnBrk="1" hangingPunct="1">
              <a:lnSpc>
                <a:spcPct val="90000"/>
              </a:lnSpc>
            </a:pPr>
            <a:r>
              <a:rPr lang="en-US" sz="2400" dirty="0">
                <a:latin typeface="Tw Cen MT" panose="020B0602020104020603" pitchFamily="34" charset="0"/>
              </a:rPr>
              <a:t>Bin-shelving</a:t>
            </a:r>
          </a:p>
          <a:p>
            <a:pPr marL="914400" lvl="2" indent="-228600" eaLnBrk="1" hangingPunct="1">
              <a:lnSpc>
                <a:spcPct val="90000"/>
              </a:lnSpc>
            </a:pPr>
            <a:r>
              <a:rPr lang="en-US" dirty="0">
                <a:latin typeface="Tw Cen MT" panose="020B0602020104020603" pitchFamily="34" charset="0"/>
              </a:rPr>
              <a:t>Slower-moving items</a:t>
            </a:r>
          </a:p>
          <a:p>
            <a:pPr marL="685800" lvl="2" indent="0" eaLnBrk="1" hangingPunct="1">
              <a:lnSpc>
                <a:spcPct val="90000"/>
              </a:lnSpc>
              <a:buNone/>
            </a:pPr>
            <a:endParaRPr lang="en-US" dirty="0">
              <a:latin typeface="Tw Cen MT" panose="020B0602020104020603" pitchFamily="34" charset="0"/>
            </a:endParaRPr>
          </a:p>
          <a:p>
            <a:pPr marL="685800" lvl="2" indent="0" eaLnBrk="1" hangingPunct="1">
              <a:lnSpc>
                <a:spcPct val="90000"/>
              </a:lnSpc>
              <a:buNone/>
            </a:pPr>
            <a:endParaRPr lang="en-US" dirty="0">
              <a:latin typeface="Tw Cen MT" panose="020B0602020104020603" pitchFamily="34" charset="0"/>
            </a:endParaRPr>
          </a:p>
          <a:p>
            <a:pPr marL="573088" lvl="1" indent="-230188" eaLnBrk="1" hangingPunct="1">
              <a:lnSpc>
                <a:spcPct val="90000"/>
              </a:lnSpc>
            </a:pPr>
            <a:r>
              <a:rPr lang="en-US" sz="2400" dirty="0">
                <a:latin typeface="Tw Cen MT" panose="020B0602020104020603" pitchFamily="34" charset="0"/>
              </a:rPr>
              <a:t>Gravity flow racks</a:t>
            </a:r>
          </a:p>
          <a:p>
            <a:pPr marL="914400" lvl="2" indent="-228600" eaLnBrk="1" hangingPunct="1">
              <a:lnSpc>
                <a:spcPct val="90000"/>
              </a:lnSpc>
            </a:pPr>
            <a:r>
              <a:rPr lang="en-US" dirty="0">
                <a:latin typeface="Tw Cen MT" panose="020B0602020104020603" pitchFamily="34" charset="0"/>
              </a:rPr>
              <a:t>Faster-moving items</a:t>
            </a:r>
          </a:p>
        </p:txBody>
      </p:sp>
      <p:pic>
        <p:nvPicPr>
          <p:cNvPr id="58370" name="Picture 2" descr="King's Rack Bin Rack Boltless Steel Storage System Organizer w/ 12 Plastic  Bins in 4 tiers">
            <a:extLst>
              <a:ext uri="{FF2B5EF4-FFF2-40B4-BE49-F238E27FC236}">
                <a16:creationId xmlns:a16="http://schemas.microsoft.com/office/drawing/2014/main" id="{51897AC9-242C-B4CF-E3F1-174B58C273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400800" y="3056992"/>
            <a:ext cx="1447800" cy="1569903"/>
          </a:xfrm>
          <a:prstGeom prst="rect">
            <a:avLst/>
          </a:prstGeom>
          <a:noFill/>
          <a:extLst>
            <a:ext uri="{909E8E84-426E-40DD-AFC4-6F175D3DCCD1}">
              <a14:hiddenFill xmlns:a14="http://schemas.microsoft.com/office/drawing/2010/main">
                <a:solidFill>
                  <a:srgbClr val="FFFFFF"/>
                </a:solidFill>
              </a14:hiddenFill>
            </a:ext>
          </a:extLst>
        </p:spPr>
      </p:pic>
      <p:pic>
        <p:nvPicPr>
          <p:cNvPr id="58372" name="Picture 4" descr="Are Gravity Flow Racks Right for Your Operation? - REB Storage Systems">
            <a:extLst>
              <a:ext uri="{FF2B5EF4-FFF2-40B4-BE49-F238E27FC236}">
                <a16:creationId xmlns:a16="http://schemas.microsoft.com/office/drawing/2014/main" id="{4FD833F5-B555-D8E2-72EF-01122383D3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834" b="14418"/>
          <a:stretch/>
        </p:blipFill>
        <p:spPr bwMode="auto">
          <a:xfrm>
            <a:off x="5638800" y="4750123"/>
            <a:ext cx="3273705" cy="1737455"/>
          </a:xfrm>
          <a:prstGeom prst="rect">
            <a:avLst/>
          </a:prstGeom>
          <a:noFill/>
          <a:extLst>
            <a:ext uri="{909E8E84-426E-40DD-AFC4-6F175D3DCCD1}">
              <a14:hiddenFill xmlns:a14="http://schemas.microsoft.com/office/drawing/2010/main">
                <a:solidFill>
                  <a:srgbClr val="FFFFFF"/>
                </a:solidFill>
              </a14:hiddenFill>
            </a:ext>
          </a:extLst>
        </p:spPr>
      </p:pic>
      <p:pic>
        <p:nvPicPr>
          <p:cNvPr id="58374" name="Picture 6" descr="Pallet Rack Starter Kit - 24&quot; Deep x 96&quot; High - Pallet Rack Now">
            <a:extLst>
              <a:ext uri="{FF2B5EF4-FFF2-40B4-BE49-F238E27FC236}">
                <a16:creationId xmlns:a16="http://schemas.microsoft.com/office/drawing/2014/main" id="{BE667DFA-ECB3-6A7B-1BB8-7877E527E0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65" t="9566" r="3834" b="8788"/>
          <a:stretch/>
        </p:blipFill>
        <p:spPr bwMode="auto">
          <a:xfrm>
            <a:off x="6019800" y="1225815"/>
            <a:ext cx="2347058" cy="17641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5"/>
          <p:cNvSpPr>
            <a:spLocks noChangeArrowheads="1"/>
          </p:cNvSpPr>
          <p:nvPr/>
        </p:nvSpPr>
        <p:spPr bwMode="auto">
          <a:xfrm>
            <a:off x="876300" y="1212998"/>
            <a:ext cx="75438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742950" lvl="1" indent="-285750">
              <a:spcBef>
                <a:spcPct val="20000"/>
              </a:spcBef>
            </a:pPr>
            <a:r>
              <a:rPr lang="en-US" sz="2800" dirty="0">
                <a:latin typeface="Tw Cen MT" panose="020B0602020104020603" pitchFamily="34" charset="0"/>
              </a:rPr>
              <a:t>Easily accessible, require more aisle space</a:t>
            </a:r>
          </a:p>
        </p:txBody>
      </p:sp>
      <p:pic>
        <p:nvPicPr>
          <p:cNvPr id="27650" name="Picture 9" descr="D:\Teaching\HPWF-images\storage-handling\pallet-racks\single-deep\single-deep-rack.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648200" y="2033588"/>
            <a:ext cx="2814638" cy="403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51" name="Picture 10" descr="D:\Teaching\HPWF-images\storage-handling\pallet-racks\single-deep\single-deep-rack2.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0" y="2057400"/>
            <a:ext cx="2819400" cy="4014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9FEFD863-2D3C-4D7B-8B59-3B48209EFFF7}"/>
              </a:ext>
            </a:extLst>
          </p:cNvPr>
          <p:cNvSpPr>
            <a:spLocks noGrp="1"/>
          </p:cNvSpPr>
          <p:nvPr>
            <p:ph type="title"/>
          </p:nvPr>
        </p:nvSpPr>
        <p:spPr>
          <a:xfrm>
            <a:off x="304800" y="120568"/>
            <a:ext cx="8213651" cy="857628"/>
          </a:xfrm>
        </p:spPr>
        <p:txBody>
          <a:bodyPr>
            <a:normAutofit/>
          </a:bodyPr>
          <a:lstStyle/>
          <a:p>
            <a:r>
              <a:rPr lang="en-US" dirty="0"/>
              <a:t>Single-deep racks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Content Placeholder 2"/>
          <p:cNvSpPr>
            <a:spLocks noGrp="1"/>
          </p:cNvSpPr>
          <p:nvPr>
            <p:ph type="title"/>
          </p:nvPr>
        </p:nvSpPr>
        <p:spPr>
          <a:xfrm>
            <a:off x="462516" y="120568"/>
            <a:ext cx="8213651" cy="857628"/>
          </a:xfrm>
        </p:spPr>
        <p:txBody>
          <a:bodyPr vert="horz" lIns="91440" tIns="45720" rIns="91440" bIns="45720" rtlCol="0" anchor="ctr">
            <a:normAutofit/>
          </a:bodyPr>
          <a:lstStyle/>
          <a:p>
            <a:r>
              <a:rPr lang="en-US" b="0" kern="1200">
                <a:latin typeface="Tw Cen MT" panose="020B0602020104020603" pitchFamily="34" charset="0"/>
                <a:ea typeface="Verdana" panose="020B0604030504040204" pitchFamily="34" charset="0"/>
                <a:cs typeface="Verdana" panose="020B0604030504040204" pitchFamily="34" charset="0"/>
              </a:rPr>
              <a:t>Pallet flow racks</a:t>
            </a:r>
          </a:p>
        </p:txBody>
      </p:sp>
      <p:sp>
        <p:nvSpPr>
          <p:cNvPr id="2" name="Rectangle 1">
            <a:extLst>
              <a:ext uri="{FF2B5EF4-FFF2-40B4-BE49-F238E27FC236}">
                <a16:creationId xmlns:a16="http://schemas.microsoft.com/office/drawing/2014/main" id="{7EBEAFEE-A2B1-434B-A1E1-7166DFA2C6C7}"/>
              </a:ext>
            </a:extLst>
          </p:cNvPr>
          <p:cNvSpPr/>
          <p:nvPr/>
        </p:nvSpPr>
        <p:spPr>
          <a:xfrm>
            <a:off x="628650" y="1825625"/>
            <a:ext cx="3886200" cy="4351338"/>
          </a:xfrm>
          <a:prstGeom prst="rect">
            <a:avLst/>
          </a:prstGeom>
        </p:spPr>
        <p:txBody>
          <a:bodyPr vert="horz" lIns="91440" tIns="45720" rIns="91440" bIns="45720" rtlCol="0">
            <a:normAutofit/>
          </a:bodyPr>
          <a:lstStyle/>
          <a:p>
            <a:pPr marL="227013" indent="-171450" defTabSz="685800">
              <a:spcBef>
                <a:spcPts val="600"/>
              </a:spcBef>
              <a:spcAft>
                <a:spcPts val="600"/>
              </a:spcAft>
              <a:buFont typeface="Arial" panose="020B0604020202020204" pitchFamily="34" charset="0"/>
              <a:buChar char="•"/>
            </a:pPr>
            <a:r>
              <a:rPr lang="en-US" sz="2400">
                <a:latin typeface="Tw Cen MT" panose="020B0602020104020603" pitchFamily="34" charset="0"/>
                <a:cs typeface="Times New Roman" panose="02020603050405020304" pitchFamily="18" charset="0"/>
              </a:rPr>
              <a:t>Shelves are tilted with rollers</a:t>
            </a:r>
          </a:p>
          <a:p>
            <a:pPr marL="227013" indent="-171450" defTabSz="685800">
              <a:spcBef>
                <a:spcPts val="600"/>
              </a:spcBef>
              <a:spcAft>
                <a:spcPts val="600"/>
              </a:spcAft>
            </a:pPr>
            <a:endParaRPr lang="en-US" sz="2400">
              <a:latin typeface="Tw Cen MT" panose="020B0602020104020603" pitchFamily="34" charset="0"/>
              <a:cs typeface="Times New Roman" panose="02020603050405020304" pitchFamily="18" charset="0"/>
            </a:endParaRPr>
          </a:p>
          <a:p>
            <a:pPr marL="227013" indent="-171450" defTabSz="685800">
              <a:spcBef>
                <a:spcPts val="600"/>
              </a:spcBef>
              <a:spcAft>
                <a:spcPts val="600"/>
              </a:spcAft>
              <a:buFont typeface="Arial" panose="020B0604020202020204" pitchFamily="34" charset="0"/>
              <a:buChar char="•"/>
            </a:pPr>
            <a:r>
              <a:rPr lang="en-US" sz="2400">
                <a:latin typeface="Tw Cen MT" panose="020B0602020104020603" pitchFamily="34" charset="0"/>
                <a:cs typeface="Times New Roman" panose="02020603050405020304" pitchFamily="18" charset="0"/>
              </a:rPr>
              <a:t>Picking and restocking are performed from different aisles</a:t>
            </a:r>
          </a:p>
          <a:p>
            <a:pPr marL="227013" indent="-171450" defTabSz="685800">
              <a:spcBef>
                <a:spcPts val="600"/>
              </a:spcBef>
              <a:spcAft>
                <a:spcPts val="600"/>
              </a:spcAft>
            </a:pPr>
            <a:endParaRPr lang="en-US" sz="2400">
              <a:latin typeface="Tw Cen MT" panose="020B0602020104020603" pitchFamily="34" charset="0"/>
              <a:cs typeface="Times New Roman" panose="02020603050405020304" pitchFamily="18" charset="0"/>
            </a:endParaRPr>
          </a:p>
          <a:p>
            <a:pPr marL="227013" indent="-171450" defTabSz="685800">
              <a:spcBef>
                <a:spcPts val="600"/>
              </a:spcBef>
              <a:spcAft>
                <a:spcPts val="600"/>
              </a:spcAft>
              <a:buFont typeface="Arial" panose="020B0604020202020204" pitchFamily="34" charset="0"/>
              <a:buChar char="•"/>
            </a:pPr>
            <a:r>
              <a:rPr lang="en-US" sz="2400">
                <a:latin typeface="Tw Cen MT" panose="020B0602020104020603" pitchFamily="34" charset="0"/>
                <a:cs typeface="Times New Roman" panose="02020603050405020304" pitchFamily="18" charset="0"/>
              </a:rPr>
              <a:t>For high throughput skus</a:t>
            </a:r>
          </a:p>
        </p:txBody>
      </p:sp>
      <p:pic>
        <p:nvPicPr>
          <p:cNvPr id="59394" name="Picture 2" descr="Reste Zigarre Starren gravity racks for pallets Hebel Segment Senf">
            <a:extLst>
              <a:ext uri="{FF2B5EF4-FFF2-40B4-BE49-F238E27FC236}">
                <a16:creationId xmlns:a16="http://schemas.microsoft.com/office/drawing/2014/main" id="{563322D0-12CE-1222-6EA4-2C43D26490F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29200" y="2514600"/>
            <a:ext cx="3886200" cy="2594038"/>
          </a:xfrm>
          <a:prstGeom prst="rect">
            <a:avLst/>
          </a:prstGeom>
          <a:solidFill>
            <a:srgbClr val="FFFFFF"/>
          </a:solid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p:txBody>
          <a:bodyPr>
            <a:normAutofit/>
          </a:bodyPr>
          <a:lstStyle/>
          <a:p>
            <a:pPr marL="171450" indent="-171450">
              <a:lnSpc>
                <a:spcPct val="80000"/>
              </a:lnSpc>
              <a:spcBef>
                <a:spcPts val="600"/>
              </a:spcBef>
              <a:spcAft>
                <a:spcPts val="600"/>
              </a:spcAft>
            </a:pPr>
            <a:r>
              <a:rPr lang="en-US" dirty="0"/>
              <a:t>Bin-shelving</a:t>
            </a:r>
          </a:p>
        </p:txBody>
      </p:sp>
      <p:pic>
        <p:nvPicPr>
          <p:cNvPr id="31746" name="Picture 2" descr="D:\Teaching\HPWF-images\storage-handling\bin-shelving\bin-shelving6.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57200" y="1295400"/>
            <a:ext cx="4038600" cy="473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1747" name="Picture 3" descr="D:\Teaching\HPWF-images\storage-handling\bin-shelving\bin-shelving4.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876800" y="1295400"/>
            <a:ext cx="3810000" cy="4676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normAutofit/>
          </a:bodyPr>
          <a:lstStyle/>
          <a:p>
            <a:pPr marL="171450" indent="-171450">
              <a:lnSpc>
                <a:spcPct val="80000"/>
              </a:lnSpc>
              <a:spcBef>
                <a:spcPts val="600"/>
              </a:spcBef>
              <a:spcAft>
                <a:spcPts val="600"/>
              </a:spcAft>
            </a:pPr>
            <a:r>
              <a:rPr lang="en-US" sz="4000" dirty="0"/>
              <a:t>Bin-shelving</a:t>
            </a:r>
          </a:p>
        </p:txBody>
      </p:sp>
      <p:sp>
        <p:nvSpPr>
          <p:cNvPr id="32770" name="Rectangle 3"/>
          <p:cNvSpPr>
            <a:spLocks noGrp="1" noChangeArrowheads="1"/>
          </p:cNvSpPr>
          <p:nvPr>
            <p:ph idx="1"/>
          </p:nvPr>
        </p:nvSpPr>
        <p:spPr/>
        <p:txBody>
          <a:bodyPr/>
          <a:lstStyle/>
          <a:p>
            <a:pPr marL="227013" indent="-227013" eaLnBrk="1" hangingPunct="1"/>
            <a:r>
              <a:rPr lang="en-US" dirty="0">
                <a:latin typeface="Tw Cen MT" panose="020B0602020104020603" pitchFamily="34" charset="0"/>
              </a:rPr>
              <a:t>Shallow shelves</a:t>
            </a:r>
          </a:p>
          <a:p>
            <a:pPr marL="227013" indent="-227013" eaLnBrk="1" hangingPunct="1"/>
            <a:r>
              <a:rPr lang="en-US" dirty="0">
                <a:latin typeface="Tw Cen MT" panose="020B0602020104020603" pitchFamily="34" charset="0"/>
              </a:rPr>
              <a:t>Both picking and restocking must be done from the pick face</a:t>
            </a:r>
          </a:p>
          <a:p>
            <a:pPr marL="227013" indent="-227013" eaLnBrk="1" hangingPunct="1"/>
            <a:r>
              <a:rPr lang="en-US" dirty="0">
                <a:latin typeface="Tw Cen MT" panose="020B0602020104020603" pitchFamily="34" charset="0"/>
              </a:rPr>
              <a:t>Suitable for slower-moving </a:t>
            </a:r>
            <a:r>
              <a:rPr lang="en-US" dirty="0" err="1">
                <a:latin typeface="Tw Cen MT" panose="020B0602020104020603" pitchFamily="34" charset="0"/>
              </a:rPr>
              <a:t>skus</a:t>
            </a:r>
            <a:endParaRPr lang="en-US" dirty="0">
              <a:latin typeface="Tw Cen MT" panose="020B0602020104020603"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a:xfrm>
            <a:off x="462516" y="120568"/>
            <a:ext cx="8213651" cy="857628"/>
          </a:xfrm>
        </p:spPr>
        <p:txBody>
          <a:bodyPr anchor="ctr">
            <a:normAutofit/>
          </a:bodyPr>
          <a:lstStyle/>
          <a:p>
            <a:pPr eaLnBrk="1" hangingPunct="1"/>
            <a:r>
              <a:rPr lang="en-US"/>
              <a:t>Gravity flow rack</a:t>
            </a:r>
          </a:p>
        </p:txBody>
      </p:sp>
      <p:pic>
        <p:nvPicPr>
          <p:cNvPr id="60418" name="Picture 2" descr="Carton Flow Racks -">
            <a:extLst>
              <a:ext uri="{FF2B5EF4-FFF2-40B4-BE49-F238E27FC236}">
                <a16:creationId xmlns:a16="http://schemas.microsoft.com/office/drawing/2014/main" id="{618272E6-9532-6030-EEA4-9913A8DAC5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024" r="-1" b="11000"/>
          <a:stretch/>
        </p:blipFill>
        <p:spPr bwMode="auto">
          <a:xfrm>
            <a:off x="462516" y="1169581"/>
            <a:ext cx="8213651" cy="5049912"/>
          </a:xfrm>
          <a:prstGeom prst="rect">
            <a:avLst/>
          </a:prstGeom>
          <a:solidFill>
            <a:srgbClr val="FFFFFF"/>
          </a:solid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normAutofit/>
          </a:bodyPr>
          <a:lstStyle/>
          <a:p>
            <a:r>
              <a:rPr lang="en-US" sz="4000" dirty="0"/>
              <a:t>Gravity</a:t>
            </a:r>
            <a:r>
              <a:rPr lang="en-US" sz="4000" dirty="0">
                <a:solidFill>
                  <a:schemeClr val="accent5">
                    <a:lumMod val="75000"/>
                  </a:schemeClr>
                </a:solidFill>
              </a:rPr>
              <a:t> f</a:t>
            </a:r>
            <a:r>
              <a:rPr lang="en-US" sz="4000" dirty="0"/>
              <a:t>low rack</a:t>
            </a:r>
            <a:endParaRPr lang="en-US" sz="4000" dirty="0">
              <a:solidFill>
                <a:schemeClr val="accent5">
                  <a:lumMod val="75000"/>
                </a:schemeClr>
              </a:solidFill>
            </a:endParaRPr>
          </a:p>
        </p:txBody>
      </p:sp>
      <p:sp>
        <p:nvSpPr>
          <p:cNvPr id="2" name="Content Placeholder 1">
            <a:extLst>
              <a:ext uri="{FF2B5EF4-FFF2-40B4-BE49-F238E27FC236}">
                <a16:creationId xmlns:a16="http://schemas.microsoft.com/office/drawing/2014/main" id="{1FEAD7EE-3636-492F-8036-953B62CEA607}"/>
              </a:ext>
            </a:extLst>
          </p:cNvPr>
          <p:cNvSpPr>
            <a:spLocks noGrp="1"/>
          </p:cNvSpPr>
          <p:nvPr>
            <p:ph idx="1"/>
          </p:nvPr>
        </p:nvSpPr>
        <p:spPr/>
        <p:txBody>
          <a:bodyPr/>
          <a:lstStyle/>
          <a:p>
            <a:endParaRPr lang="en-US" dirty="0"/>
          </a:p>
        </p:txBody>
      </p:sp>
      <p:pic>
        <p:nvPicPr>
          <p:cNvPr id="34818" name="Picture 2" descr="D:\Teaching\HPWF-images\storage-handling\gravity-flow-racks\gravity-flow-rack2.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57200" y="2057400"/>
            <a:ext cx="3894138" cy="2667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4819" name="Picture 4" descr="D:\Teaching\HPWF-images\piece-picking-BAXGlobal\01.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48200" y="2057400"/>
            <a:ext cx="3962400" cy="2667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normAutofit/>
          </a:bodyPr>
          <a:lstStyle/>
          <a:p>
            <a:pPr algn="l" eaLnBrk="1" hangingPunct="1"/>
            <a:r>
              <a:rPr lang="en-US" sz="2800" dirty="0"/>
              <a:t>Gravity Flow Rack with a pick-to-light system</a:t>
            </a:r>
          </a:p>
        </p:txBody>
      </p:sp>
      <p:pic>
        <p:nvPicPr>
          <p:cNvPr id="5" name="Picture 4">
            <a:extLst>
              <a:ext uri="{FF2B5EF4-FFF2-40B4-BE49-F238E27FC236}">
                <a16:creationId xmlns:a16="http://schemas.microsoft.com/office/drawing/2014/main" id="{3ED1F252-1119-4F25-E9C4-24B391D2A227}"/>
              </a:ext>
            </a:extLst>
          </p:cNvPr>
          <p:cNvPicPr>
            <a:picLocks noChangeAspect="1"/>
          </p:cNvPicPr>
          <p:nvPr/>
        </p:nvPicPr>
        <p:blipFill>
          <a:blip r:embed="rId2"/>
          <a:stretch>
            <a:fillRect/>
          </a:stretch>
        </p:blipFill>
        <p:spPr>
          <a:xfrm>
            <a:off x="304800" y="1600200"/>
            <a:ext cx="7772400" cy="46634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A497B6D-9EF7-4D57-A1E3-2A735970AB00}"/>
              </a:ext>
            </a:extLst>
          </p:cNvPr>
          <p:cNvSpPr>
            <a:spLocks noGrp="1"/>
          </p:cNvSpPr>
          <p:nvPr>
            <p:ph idx="1"/>
          </p:nvPr>
        </p:nvSpPr>
        <p:spPr/>
        <p:txBody>
          <a:bodyPr>
            <a:normAutofit/>
          </a:bodyPr>
          <a:lstStyle/>
          <a:p>
            <a:pPr marL="341313" indent="-341313"/>
            <a:r>
              <a:rPr lang="en-US" dirty="0"/>
              <a:t>Warehousing in online retailing</a:t>
            </a:r>
          </a:p>
          <a:p>
            <a:pPr marL="341313" indent="-341313"/>
            <a:r>
              <a:rPr lang="en-US" dirty="0"/>
              <a:t>Warehousing basics</a:t>
            </a:r>
          </a:p>
          <a:p>
            <a:pPr marL="341313" indent="-341313"/>
            <a:r>
              <a:rPr lang="en-US" dirty="0"/>
              <a:t>Decisions:</a:t>
            </a:r>
          </a:p>
          <a:p>
            <a:pPr marL="630238" lvl="1" indent="-287338"/>
            <a:r>
              <a:rPr lang="en-US" sz="2400" dirty="0">
                <a:solidFill>
                  <a:srgbClr val="0000FF"/>
                </a:solidFill>
                <a:latin typeface="Tw Cen MT" panose="020B0602020104020603" pitchFamily="34" charset="0"/>
              </a:rPr>
              <a:t>How to select equipment and technology</a:t>
            </a:r>
          </a:p>
          <a:p>
            <a:pPr marL="630238" lvl="1" indent="-287338"/>
            <a:r>
              <a:rPr lang="en-US" sz="2400" dirty="0">
                <a:solidFill>
                  <a:srgbClr val="0000FF"/>
                </a:solidFill>
                <a:latin typeface="Tw Cen MT" panose="020B0602020104020603" pitchFamily="34" charset="0"/>
              </a:rPr>
              <a:t>How to store products</a:t>
            </a:r>
          </a:p>
          <a:p>
            <a:pPr marL="630238" lvl="1" indent="-287338"/>
            <a:r>
              <a:rPr lang="en-US" sz="2400" dirty="0">
                <a:latin typeface="Tw Cen MT" panose="020B0602020104020603" pitchFamily="34" charset="0"/>
              </a:rPr>
              <a:t>How to pick and ship products (next class)</a:t>
            </a:r>
          </a:p>
          <a:p>
            <a:endParaRPr lang="en-US" dirty="0"/>
          </a:p>
        </p:txBody>
      </p:sp>
      <p:sp>
        <p:nvSpPr>
          <p:cNvPr id="6" name="Content Placeholder 2"/>
          <p:cNvSpPr txBox="1">
            <a:spLocks/>
          </p:cNvSpPr>
          <p:nvPr/>
        </p:nvSpPr>
        <p:spPr>
          <a:xfrm>
            <a:off x="-914400" y="3505200"/>
            <a:ext cx="8458200" cy="47545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dirty="0">
              <a:latin typeface="Tw Cen MT" panose="020B0602020104020603" pitchFamily="34" charset="0"/>
            </a:endParaRPr>
          </a:p>
        </p:txBody>
      </p:sp>
      <p:sp>
        <p:nvSpPr>
          <p:cNvPr id="4" name="Title 3">
            <a:extLst>
              <a:ext uri="{FF2B5EF4-FFF2-40B4-BE49-F238E27FC236}">
                <a16:creationId xmlns:a16="http://schemas.microsoft.com/office/drawing/2014/main" id="{D6323F1B-FA68-4BD7-B1A0-21A5AD26D928}"/>
              </a:ext>
            </a:extLst>
          </p:cNvPr>
          <p:cNvSpPr>
            <a:spLocks noGrp="1"/>
          </p:cNvSpPr>
          <p:nvPr>
            <p:ph type="title"/>
          </p:nvPr>
        </p:nvSpPr>
        <p:spPr/>
        <p:txBody>
          <a:bodyPr>
            <a:normAutofit/>
          </a:bodyPr>
          <a:lstStyle/>
          <a:p>
            <a:r>
              <a:rPr lang="en-US" sz="4000" dirty="0"/>
              <a:t>Discussion outline</a:t>
            </a:r>
          </a:p>
        </p:txBody>
      </p:sp>
    </p:spTree>
    <p:extLst>
      <p:ext uri="{BB962C8B-B14F-4D97-AF65-F5344CB8AC3E}">
        <p14:creationId xmlns:p14="http://schemas.microsoft.com/office/powerpoint/2010/main" val="1305826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normAutofit/>
          </a:bodyPr>
          <a:lstStyle/>
          <a:p>
            <a:pPr algn="l" eaLnBrk="1" hangingPunct="1"/>
            <a:r>
              <a:rPr lang="en-US" sz="2800" dirty="0"/>
              <a:t>Gravity Flow Rack with a pick-to-light system</a:t>
            </a:r>
          </a:p>
        </p:txBody>
      </p:sp>
      <p:pic>
        <p:nvPicPr>
          <p:cNvPr id="4" name="Online Media 3" descr="Put-to-Light Demo - Batch Wave Sort">
            <a:hlinkClick r:id="" action="ppaction://media"/>
            <a:extLst>
              <a:ext uri="{FF2B5EF4-FFF2-40B4-BE49-F238E27FC236}">
                <a16:creationId xmlns:a16="http://schemas.microsoft.com/office/drawing/2014/main" id="{65D12520-425F-F1E8-C118-46FA1280B734}"/>
              </a:ext>
            </a:extLst>
          </p:cNvPr>
          <p:cNvPicPr>
            <a:picLocks noRot="1" noChangeAspect="1"/>
          </p:cNvPicPr>
          <p:nvPr>
            <a:videoFile r:link="rId1"/>
          </p:nvPr>
        </p:nvPicPr>
        <p:blipFill>
          <a:blip r:embed="rId3"/>
          <a:stretch>
            <a:fillRect/>
          </a:stretch>
        </p:blipFill>
        <p:spPr>
          <a:xfrm>
            <a:off x="228600" y="1219200"/>
            <a:ext cx="8447567" cy="4772875"/>
          </a:xfrm>
          <a:prstGeom prst="rect">
            <a:avLst/>
          </a:prstGeom>
        </p:spPr>
      </p:pic>
    </p:spTree>
    <p:extLst>
      <p:ext uri="{BB962C8B-B14F-4D97-AF65-F5344CB8AC3E}">
        <p14:creationId xmlns:p14="http://schemas.microsoft.com/office/powerpoint/2010/main" val="91080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normAutofit/>
          </a:bodyPr>
          <a:lstStyle/>
          <a:p>
            <a:r>
              <a:rPr lang="en-US" sz="4000" dirty="0"/>
              <a:t>Gravity</a:t>
            </a:r>
            <a:r>
              <a:rPr lang="en-US" sz="4000" dirty="0">
                <a:solidFill>
                  <a:schemeClr val="accent5">
                    <a:lumMod val="75000"/>
                  </a:schemeClr>
                </a:solidFill>
              </a:rPr>
              <a:t> f</a:t>
            </a:r>
            <a:r>
              <a:rPr lang="en-US" sz="4000" dirty="0"/>
              <a:t>low rack</a:t>
            </a:r>
            <a:endParaRPr lang="en-US" sz="4000" dirty="0">
              <a:solidFill>
                <a:schemeClr val="accent5">
                  <a:lumMod val="75000"/>
                </a:schemeClr>
              </a:solidFill>
            </a:endParaRPr>
          </a:p>
        </p:txBody>
      </p:sp>
      <p:sp>
        <p:nvSpPr>
          <p:cNvPr id="36866" name="Rectangle 3"/>
          <p:cNvSpPr>
            <a:spLocks noGrp="1" noChangeArrowheads="1"/>
          </p:cNvSpPr>
          <p:nvPr>
            <p:ph idx="1"/>
          </p:nvPr>
        </p:nvSpPr>
        <p:spPr/>
        <p:txBody>
          <a:bodyPr/>
          <a:lstStyle/>
          <a:p>
            <a:pPr marL="227013" indent="-227013" eaLnBrk="1" hangingPunct="1">
              <a:lnSpc>
                <a:spcPct val="90000"/>
              </a:lnSpc>
            </a:pPr>
            <a:r>
              <a:rPr lang="en-US" dirty="0">
                <a:latin typeface="Tw Cen MT" panose="020B0602020104020603" pitchFamily="34" charset="0"/>
              </a:rPr>
              <a:t>Tilted and deep shelves</a:t>
            </a:r>
          </a:p>
          <a:p>
            <a:pPr marL="227013" indent="-227013" eaLnBrk="1" hangingPunct="1">
              <a:lnSpc>
                <a:spcPct val="90000"/>
              </a:lnSpc>
            </a:pPr>
            <a:r>
              <a:rPr lang="en-US" dirty="0">
                <a:latin typeface="Tw Cen MT" panose="020B0602020104020603" pitchFamily="34" charset="0"/>
              </a:rPr>
              <a:t>One case of a product on the pick face</a:t>
            </a:r>
          </a:p>
          <a:p>
            <a:pPr marL="227013" indent="-227013" eaLnBrk="1" hangingPunct="1">
              <a:lnSpc>
                <a:spcPct val="90000"/>
              </a:lnSpc>
            </a:pPr>
            <a:r>
              <a:rPr lang="en-US" dirty="0">
                <a:latin typeface="Tw Cen MT" panose="020B0602020104020603" pitchFamily="34" charset="0"/>
              </a:rPr>
              <a:t>High </a:t>
            </a:r>
            <a:r>
              <a:rPr lang="en-US" dirty="0" err="1">
                <a:latin typeface="Tw Cen MT" panose="020B0602020104020603" pitchFamily="34" charset="0"/>
              </a:rPr>
              <a:t>sku</a:t>
            </a:r>
            <a:r>
              <a:rPr lang="en-US" dirty="0">
                <a:latin typeface="Tw Cen MT" panose="020B0602020104020603" pitchFamily="34" charset="0"/>
              </a:rPr>
              <a:t> density</a:t>
            </a:r>
          </a:p>
          <a:p>
            <a:pPr marL="227013" indent="-227013" eaLnBrk="1" hangingPunct="1">
              <a:lnSpc>
                <a:spcPct val="90000"/>
              </a:lnSpc>
            </a:pPr>
            <a:r>
              <a:rPr lang="en-US" dirty="0">
                <a:latin typeface="Tw Cen MT" panose="020B0602020104020603" pitchFamily="34" charset="0"/>
              </a:rPr>
              <a:t>Some are supported by a pick-to-light system </a:t>
            </a:r>
          </a:p>
          <a:p>
            <a:pPr marL="227013" indent="-227013" eaLnBrk="1" hangingPunct="1">
              <a:lnSpc>
                <a:spcPct val="90000"/>
              </a:lnSpc>
            </a:pPr>
            <a:r>
              <a:rPr lang="en-US" dirty="0">
                <a:latin typeface="Tw Cen MT" panose="020B0602020104020603" pitchFamily="34" charset="0"/>
              </a:rPr>
              <a:t>Restock from the back</a:t>
            </a:r>
          </a:p>
          <a:p>
            <a:pPr marL="227013" indent="-227013" eaLnBrk="1" hangingPunct="1">
              <a:lnSpc>
                <a:spcPct val="90000"/>
              </a:lnSpc>
            </a:pPr>
            <a:r>
              <a:rPr lang="en-US" dirty="0">
                <a:latin typeface="Tw Cen MT" panose="020B0602020104020603" pitchFamily="34" charset="0"/>
              </a:rPr>
              <a:t>Suitable for faster-moving </a:t>
            </a:r>
            <a:r>
              <a:rPr lang="en-US" dirty="0" err="1">
                <a:latin typeface="Tw Cen MT" panose="020B0602020104020603" pitchFamily="34" charset="0"/>
              </a:rPr>
              <a:t>skus</a:t>
            </a:r>
            <a:endParaRPr lang="en-US" dirty="0">
              <a:latin typeface="Tw Cen MT" panose="020B0602020104020603"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normAutofit/>
          </a:bodyPr>
          <a:lstStyle/>
          <a:p>
            <a:pPr algn="l" eaLnBrk="1" hangingPunct="1"/>
            <a:r>
              <a:rPr lang="en-US" sz="4000" dirty="0"/>
              <a:t>Handling equipment</a:t>
            </a:r>
          </a:p>
        </p:txBody>
      </p:sp>
      <p:sp>
        <p:nvSpPr>
          <p:cNvPr id="24578" name="Rectangle 3"/>
          <p:cNvSpPr>
            <a:spLocks noGrp="1" noChangeArrowheads="1"/>
          </p:cNvSpPr>
          <p:nvPr>
            <p:ph idx="1"/>
          </p:nvPr>
        </p:nvSpPr>
        <p:spPr/>
        <p:txBody>
          <a:bodyPr/>
          <a:lstStyle/>
          <a:p>
            <a:pPr marL="227013" indent="-227013"/>
            <a:r>
              <a:rPr lang="en-US" dirty="0">
                <a:latin typeface="Tw Cen MT" panose="020B0602020104020603" pitchFamily="34" charset="0"/>
              </a:rPr>
              <a:t>Turret Truck (Forklift)</a:t>
            </a:r>
          </a:p>
          <a:p>
            <a:pPr marL="227013" indent="-227013"/>
            <a:r>
              <a:rPr lang="en-US" dirty="0">
                <a:latin typeface="Tw Cen MT" panose="020B0602020104020603" pitchFamily="34" charset="0"/>
              </a:rPr>
              <a:t>Order-Picker Truck</a:t>
            </a:r>
          </a:p>
          <a:p>
            <a:pPr marL="227013" indent="-227013"/>
            <a:r>
              <a:rPr lang="en-US" dirty="0">
                <a:latin typeface="Tw Cen MT" panose="020B0602020104020603" pitchFamily="34" charset="0"/>
              </a:rPr>
              <a:t>AS/RS</a:t>
            </a:r>
          </a:p>
          <a:p>
            <a:pPr marL="227013" indent="-227013"/>
            <a:r>
              <a:rPr lang="en-US" dirty="0">
                <a:latin typeface="Tw Cen MT" panose="020B0602020104020603" pitchFamily="34" charset="0"/>
              </a:rPr>
              <a:t>Conveyor</a:t>
            </a:r>
          </a:p>
        </p:txBody>
      </p:sp>
    </p:spTree>
    <p:extLst>
      <p:ext uri="{BB962C8B-B14F-4D97-AF65-F5344CB8AC3E}">
        <p14:creationId xmlns:p14="http://schemas.microsoft.com/office/powerpoint/2010/main" val="2455076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67A26-23C3-498E-A76D-F15DEEB600E1}"/>
              </a:ext>
            </a:extLst>
          </p:cNvPr>
          <p:cNvSpPr>
            <a:spLocks noGrp="1"/>
          </p:cNvSpPr>
          <p:nvPr>
            <p:ph type="title"/>
          </p:nvPr>
        </p:nvSpPr>
        <p:spPr/>
        <p:txBody>
          <a:bodyPr>
            <a:normAutofit/>
          </a:bodyPr>
          <a:lstStyle/>
          <a:p>
            <a:r>
              <a:rPr lang="en-US" sz="4000" dirty="0"/>
              <a:t>Turret truck</a:t>
            </a:r>
          </a:p>
        </p:txBody>
      </p:sp>
      <p:sp>
        <p:nvSpPr>
          <p:cNvPr id="39937" name="Rectangle 3"/>
          <p:cNvSpPr>
            <a:spLocks noGrp="1" noChangeArrowheads="1"/>
          </p:cNvSpPr>
          <p:nvPr>
            <p:ph idx="1"/>
          </p:nvPr>
        </p:nvSpPr>
        <p:spPr/>
        <p:txBody>
          <a:bodyPr/>
          <a:lstStyle/>
          <a:p>
            <a:pPr eaLnBrk="1" hangingPunct="1">
              <a:buFontTx/>
              <a:buNone/>
            </a:pPr>
            <a:r>
              <a:rPr lang="en-US" dirty="0">
                <a:latin typeface="Tw Cen MT" panose="020B0602020104020603" pitchFamily="34" charset="0"/>
              </a:rPr>
              <a:t>For very narrow aisles (5 to 7 feet)</a:t>
            </a:r>
          </a:p>
        </p:txBody>
      </p:sp>
      <p:pic>
        <p:nvPicPr>
          <p:cNvPr id="39938" name="Picture 2" descr="D:\Teaching\HPWF-images\storage-handling\lift-trucks\turret-truck.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295400" y="2057400"/>
            <a:ext cx="3083024" cy="38895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9939" name="Picture 3" descr="D:\Teaching\HPWF-images\storage-handling\lift-trucks\turret-truck2.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800600" y="2057400"/>
            <a:ext cx="3124200" cy="391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A38AD-AD7B-47B6-A95B-B5C6AB2DD83F}"/>
              </a:ext>
            </a:extLst>
          </p:cNvPr>
          <p:cNvSpPr>
            <a:spLocks noGrp="1"/>
          </p:cNvSpPr>
          <p:nvPr>
            <p:ph type="title"/>
          </p:nvPr>
        </p:nvSpPr>
        <p:spPr/>
        <p:txBody>
          <a:bodyPr>
            <a:normAutofit/>
          </a:bodyPr>
          <a:lstStyle/>
          <a:p>
            <a:r>
              <a:rPr lang="en-US" sz="4000" dirty="0"/>
              <a:t>Order-picker trucks</a:t>
            </a:r>
          </a:p>
        </p:txBody>
      </p:sp>
      <p:pic>
        <p:nvPicPr>
          <p:cNvPr id="40962" name="Picture 7" descr="D:\Teaching\HPWF-images\storage-handling\order-picker-trucks\order-picker-truck7.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73402" y="1273597"/>
            <a:ext cx="3657600" cy="4841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490" name="Picture 2" descr="Order Pickers | Order Picker Forklifts">
            <a:extLst>
              <a:ext uri="{FF2B5EF4-FFF2-40B4-BE49-F238E27FC236}">
                <a16:creationId xmlns:a16="http://schemas.microsoft.com/office/drawing/2014/main" id="{EF2C9A42-1979-1E60-F347-EF35789F4B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616" r="44167"/>
          <a:stretch/>
        </p:blipFill>
        <p:spPr bwMode="auto">
          <a:xfrm>
            <a:off x="4582592" y="1536329"/>
            <a:ext cx="4409007" cy="43164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1905000"/>
            <a:ext cx="4191000" cy="3733800"/>
          </a:xfrm>
          <a:prstGeom prst="rect">
            <a:avLst/>
          </a:prstGeom>
        </p:spPr>
      </p:pic>
      <p:pic>
        <p:nvPicPr>
          <p:cNvPr id="3" name="Picture 2" descr="686eae1f-716d-4b02-b593-169ebf6052d1-midd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905000"/>
            <a:ext cx="3797300" cy="3733800"/>
          </a:xfrm>
          <a:prstGeom prst="rect">
            <a:avLst/>
          </a:prstGeom>
        </p:spPr>
      </p:pic>
      <p:sp>
        <p:nvSpPr>
          <p:cNvPr id="4" name="Rectangle 3"/>
          <p:cNvSpPr/>
          <p:nvPr/>
        </p:nvSpPr>
        <p:spPr>
          <a:xfrm>
            <a:off x="152400" y="6248400"/>
            <a:ext cx="8652176" cy="369332"/>
          </a:xfrm>
          <a:prstGeom prst="rect">
            <a:avLst/>
          </a:prstGeom>
        </p:spPr>
        <p:txBody>
          <a:bodyPr wrap="square">
            <a:spAutoFit/>
          </a:bodyPr>
          <a:lstStyle/>
          <a:p>
            <a:r>
              <a:rPr lang="en-US" u="sng" dirty="0">
                <a:latin typeface="Tw Cen MT" panose="020B0602020104020603" pitchFamily="34" charset="0"/>
                <a:hlinkClick r:id="rId4"/>
              </a:rPr>
              <a:t>https://www.youtube.com/watch?v=kdVet_UOx30&amp;feature=related</a:t>
            </a:r>
            <a:endParaRPr lang="en-SG" dirty="0">
              <a:latin typeface="Tw Cen MT" panose="020B0602020104020603" pitchFamily="34" charset="0"/>
            </a:endParaRPr>
          </a:p>
        </p:txBody>
      </p:sp>
      <p:sp>
        <p:nvSpPr>
          <p:cNvPr id="5" name="Title 4">
            <a:extLst>
              <a:ext uri="{FF2B5EF4-FFF2-40B4-BE49-F238E27FC236}">
                <a16:creationId xmlns:a16="http://schemas.microsoft.com/office/drawing/2014/main" id="{ED9E4EC4-0967-46AB-8D3F-8EC9AE0B710E}"/>
              </a:ext>
            </a:extLst>
          </p:cNvPr>
          <p:cNvSpPr>
            <a:spLocks noGrp="1"/>
          </p:cNvSpPr>
          <p:nvPr>
            <p:ph type="title"/>
          </p:nvPr>
        </p:nvSpPr>
        <p:spPr>
          <a:xfrm>
            <a:off x="462517" y="152400"/>
            <a:ext cx="7233684" cy="685800"/>
          </a:xfrm>
        </p:spPr>
        <p:txBody>
          <a:bodyPr>
            <a:noAutofit/>
          </a:bodyPr>
          <a:lstStyle/>
          <a:p>
            <a:r>
              <a:rPr lang="en-US" sz="3200" dirty="0"/>
              <a:t>Automated storage and retrieval system (AS/RS)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9E4EC4-0967-46AB-8D3F-8EC9AE0B710E}"/>
              </a:ext>
            </a:extLst>
          </p:cNvPr>
          <p:cNvSpPr>
            <a:spLocks noGrp="1"/>
          </p:cNvSpPr>
          <p:nvPr>
            <p:ph type="title"/>
          </p:nvPr>
        </p:nvSpPr>
        <p:spPr>
          <a:xfrm>
            <a:off x="462516" y="120568"/>
            <a:ext cx="8213651" cy="857628"/>
          </a:xfrm>
        </p:spPr>
        <p:txBody>
          <a:bodyPr anchor="ctr">
            <a:normAutofit/>
          </a:bodyPr>
          <a:lstStyle/>
          <a:p>
            <a:r>
              <a:rPr lang="en-US"/>
              <a:t>Automated storage and retrieval system (AS/RS)</a:t>
            </a:r>
          </a:p>
        </p:txBody>
      </p:sp>
      <p:pic>
        <p:nvPicPr>
          <p:cNvPr id="6" name="Online Media 5" descr="Super Fast Mini-Load">
            <a:hlinkClick r:id="" action="ppaction://media"/>
            <a:extLst>
              <a:ext uri="{FF2B5EF4-FFF2-40B4-BE49-F238E27FC236}">
                <a16:creationId xmlns:a16="http://schemas.microsoft.com/office/drawing/2014/main" id="{25D1E01D-5392-77E3-89A0-B25478B652E7}"/>
              </a:ext>
            </a:extLst>
          </p:cNvPr>
          <p:cNvPicPr>
            <a:picLocks noRot="1" noChangeAspect="1"/>
          </p:cNvPicPr>
          <p:nvPr>
            <a:videoFile r:link="rId1"/>
          </p:nvPr>
        </p:nvPicPr>
        <p:blipFill>
          <a:blip r:embed="rId3"/>
          <a:stretch>
            <a:fillRect/>
          </a:stretch>
        </p:blipFill>
        <p:spPr>
          <a:xfrm>
            <a:off x="1202733" y="1169581"/>
            <a:ext cx="6733216" cy="5049912"/>
          </a:xfrm>
          <a:prstGeom prst="rect">
            <a:avLst/>
          </a:prstGeom>
          <a:noFill/>
        </p:spPr>
      </p:pic>
    </p:spTree>
    <p:extLst>
      <p:ext uri="{BB962C8B-B14F-4D97-AF65-F5344CB8AC3E}">
        <p14:creationId xmlns:p14="http://schemas.microsoft.com/office/powerpoint/2010/main" val="228181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normAutofit/>
          </a:bodyPr>
          <a:lstStyle/>
          <a:p>
            <a:pPr algn="l" eaLnBrk="1" hangingPunct="1"/>
            <a:r>
              <a:rPr lang="en-US" sz="4000" dirty="0"/>
              <a:t>Conveyors</a:t>
            </a:r>
          </a:p>
        </p:txBody>
      </p:sp>
      <p:pic>
        <p:nvPicPr>
          <p:cNvPr id="43010" name="Picture 7" descr="D:\Teaching\HPWF-images\storage-handling\conveyors\conveyor5.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28600" y="1752600"/>
            <a:ext cx="4267200" cy="41092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11" name="Picture 8" descr="D:\Teaching\HPWF-images\storage-handling\conveyors\conveyor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716" y="1755936"/>
            <a:ext cx="4065735" cy="41092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Rectangle 1"/>
          <p:cNvSpPr/>
          <p:nvPr/>
        </p:nvSpPr>
        <p:spPr>
          <a:xfrm>
            <a:off x="114300" y="6324600"/>
            <a:ext cx="6781800" cy="369332"/>
          </a:xfrm>
          <a:prstGeom prst="rect">
            <a:avLst/>
          </a:prstGeom>
        </p:spPr>
        <p:txBody>
          <a:bodyPr wrap="square">
            <a:spAutoFit/>
          </a:bodyPr>
          <a:lstStyle/>
          <a:p>
            <a:r>
              <a:rPr lang="en-US" u="sng" dirty="0">
                <a:latin typeface="Tw Cen MT" panose="020B0602020104020603" pitchFamily="34" charset="0"/>
                <a:hlinkClick r:id="rId4"/>
              </a:rPr>
              <a:t>https://</a:t>
            </a:r>
            <a:r>
              <a:rPr lang="en-US" u="sng" dirty="0" err="1">
                <a:latin typeface="Tw Cen MT" panose="020B0602020104020603" pitchFamily="34" charset="0"/>
                <a:hlinkClick r:id="rId4"/>
              </a:rPr>
              <a:t>www.youtube.com</a:t>
            </a:r>
            <a:r>
              <a:rPr lang="en-US" u="sng" dirty="0">
                <a:latin typeface="Tw Cen MT" panose="020B0602020104020603" pitchFamily="34" charset="0"/>
                <a:hlinkClick r:id="rId4"/>
              </a:rPr>
              <a:t>/</a:t>
            </a:r>
            <a:r>
              <a:rPr lang="en-US" u="sng" dirty="0" err="1">
                <a:latin typeface="Tw Cen MT" panose="020B0602020104020603" pitchFamily="34" charset="0"/>
                <a:hlinkClick r:id="rId4"/>
              </a:rPr>
              <a:t>watch?v</a:t>
            </a:r>
            <a:r>
              <a:rPr lang="en-US" u="sng" dirty="0">
                <a:latin typeface="Tw Cen MT" panose="020B0602020104020603" pitchFamily="34" charset="0"/>
                <a:hlinkClick r:id="rId4"/>
              </a:rPr>
              <a:t>=KgpE1q9s9O0</a:t>
            </a:r>
            <a:endParaRPr lang="en-SG" dirty="0">
              <a:latin typeface="Tw Cen MT" panose="020B0602020104020603"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a:xfrm>
            <a:off x="462516" y="120568"/>
            <a:ext cx="8213651" cy="857628"/>
          </a:xfrm>
        </p:spPr>
        <p:txBody>
          <a:bodyPr anchor="ctr">
            <a:normAutofit/>
          </a:bodyPr>
          <a:lstStyle/>
          <a:p>
            <a:pPr eaLnBrk="1" hangingPunct="1"/>
            <a:r>
              <a:rPr lang="en-US"/>
              <a:t>Conveyors</a:t>
            </a:r>
          </a:p>
        </p:txBody>
      </p:sp>
      <p:pic>
        <p:nvPicPr>
          <p:cNvPr id="3" name="Online Media 2" descr="Conveyor and Sortation Systems for Distribution Center Operations | Honeywell Intelligrated">
            <a:hlinkClick r:id="" action="ppaction://media"/>
            <a:extLst>
              <a:ext uri="{FF2B5EF4-FFF2-40B4-BE49-F238E27FC236}">
                <a16:creationId xmlns:a16="http://schemas.microsoft.com/office/drawing/2014/main" id="{64DD0BE2-746A-9BCE-24F8-1DDBEBC49EB9}"/>
              </a:ext>
            </a:extLst>
          </p:cNvPr>
          <p:cNvPicPr>
            <a:picLocks noRot="1" noChangeAspect="1"/>
          </p:cNvPicPr>
          <p:nvPr>
            <a:videoFile r:link="rId1"/>
          </p:nvPr>
        </p:nvPicPr>
        <p:blipFill>
          <a:blip r:embed="rId3"/>
          <a:stretch>
            <a:fillRect/>
          </a:stretch>
        </p:blipFill>
        <p:spPr>
          <a:xfrm>
            <a:off x="462516" y="1374181"/>
            <a:ext cx="8213651" cy="4640712"/>
          </a:xfrm>
          <a:prstGeom prst="rect">
            <a:avLst/>
          </a:prstGeom>
          <a:noFill/>
        </p:spPr>
      </p:pic>
    </p:spTree>
    <p:extLst>
      <p:ext uri="{BB962C8B-B14F-4D97-AF65-F5344CB8AC3E}">
        <p14:creationId xmlns:p14="http://schemas.microsoft.com/office/powerpoint/2010/main" val="95331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normAutofit/>
          </a:bodyPr>
          <a:lstStyle/>
          <a:p>
            <a:r>
              <a:rPr lang="en-US" sz="4000" dirty="0"/>
              <a:t>Conveyors</a:t>
            </a:r>
          </a:p>
        </p:txBody>
      </p:sp>
      <p:sp>
        <p:nvSpPr>
          <p:cNvPr id="44034" name="Rectangle 3"/>
          <p:cNvSpPr>
            <a:spLocks noGrp="1" noChangeArrowheads="1"/>
          </p:cNvSpPr>
          <p:nvPr>
            <p:ph idx="1"/>
          </p:nvPr>
        </p:nvSpPr>
        <p:spPr>
          <a:xfrm>
            <a:off x="462516" y="1676399"/>
            <a:ext cx="8213651" cy="4543093"/>
          </a:xfrm>
        </p:spPr>
        <p:txBody>
          <a:bodyPr>
            <a:normAutofit/>
          </a:bodyPr>
          <a:lstStyle/>
          <a:p>
            <a:pPr marL="227013" indent="-227013" eaLnBrk="1" hangingPunct="1"/>
            <a:r>
              <a:rPr lang="en-US" dirty="0">
                <a:latin typeface="Tw Cen MT" panose="020B0602020104020603" pitchFamily="34" charset="0"/>
              </a:rPr>
              <a:t>Change the economics of travel</a:t>
            </a:r>
          </a:p>
          <a:p>
            <a:pPr marL="227013" indent="-227013" eaLnBrk="1" hangingPunct="1"/>
            <a:r>
              <a:rPr lang="en-US" dirty="0">
                <a:latin typeface="Tw Cen MT" panose="020B0602020104020603" pitchFamily="34" charset="0"/>
              </a:rPr>
              <a:t>Partition a warehouse into zones</a:t>
            </a:r>
          </a:p>
          <a:p>
            <a:pPr marL="630238" lvl="1" indent="-287338" eaLnBrk="1" hangingPunct="1"/>
            <a:r>
              <a:rPr lang="en-US" sz="2400" dirty="0">
                <a:latin typeface="Tw Cen MT" panose="020B0602020104020603" pitchFamily="34" charset="0"/>
              </a:rPr>
              <a:t>Create problems of balancing work among zones</a:t>
            </a:r>
          </a:p>
          <a:p>
            <a:pPr marL="227013" indent="-227013" eaLnBrk="1" hangingPunct="1"/>
            <a:r>
              <a:rPr lang="en-US" dirty="0">
                <a:latin typeface="Tw Cen MT" panose="020B0602020104020603" pitchFamily="34" charset="0"/>
              </a:rPr>
              <a:t>Store conveyable product far from shipping</a:t>
            </a:r>
          </a:p>
          <a:p>
            <a:pPr marL="227013" indent="-227013" eaLnBrk="1" hangingPunct="1"/>
            <a:r>
              <a:rPr lang="en-US" dirty="0">
                <a:latin typeface="Tw Cen MT" panose="020B0602020104020603" pitchFamily="34" charset="0"/>
              </a:rPr>
              <a:t>Store non-conveyable product close to shipping</a:t>
            </a:r>
          </a:p>
          <a:p>
            <a:pPr eaLnBrk="1" hangingPunct="1"/>
            <a:endParaRPr lang="en-US" sz="2800" dirty="0">
              <a:latin typeface="Tw Cen MT" panose="020B0602020104020603" pitchFamily="34" charset="0"/>
            </a:endParaRPr>
          </a:p>
          <a:p>
            <a:pPr eaLnBrk="1" hangingPunct="1"/>
            <a:endParaRPr lang="en-US" sz="2800" dirty="0">
              <a:latin typeface="Tw Cen MT" panose="020B0602020104020603"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DCADF-8F41-433C-A6F9-63F849C2EF69}"/>
              </a:ext>
            </a:extLst>
          </p:cNvPr>
          <p:cNvSpPr>
            <a:spLocks noGrp="1"/>
          </p:cNvSpPr>
          <p:nvPr>
            <p:ph type="title"/>
          </p:nvPr>
        </p:nvSpPr>
        <p:spPr/>
        <p:txBody>
          <a:bodyPr/>
          <a:lstStyle/>
          <a:p>
            <a:r>
              <a:rPr lang="en-GB" sz="2800" dirty="0"/>
              <a:t>Logistics</a:t>
            </a:r>
            <a:r>
              <a:rPr lang="en-GB" sz="2800" dirty="0">
                <a:solidFill>
                  <a:srgbClr val="800000"/>
                </a:solidFill>
              </a:rPr>
              <a:t> </a:t>
            </a:r>
            <a:r>
              <a:rPr lang="en-GB" sz="2800" dirty="0"/>
              <a:t>of online retailing </a:t>
            </a:r>
            <a:endParaRPr lang="en-US" dirty="0"/>
          </a:p>
        </p:txBody>
      </p:sp>
      <p:pic>
        <p:nvPicPr>
          <p:cNvPr id="4" name="Picture 3">
            <a:extLst>
              <a:ext uri="{FF2B5EF4-FFF2-40B4-BE49-F238E27FC236}">
                <a16:creationId xmlns:a16="http://schemas.microsoft.com/office/drawing/2014/main" id="{21D5137D-087A-4D5E-B4A0-7BEC0D474677}"/>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38200" y="1214304"/>
            <a:ext cx="3810000" cy="34582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2">
            <a:extLst>
              <a:ext uri="{FF2B5EF4-FFF2-40B4-BE49-F238E27FC236}">
                <a16:creationId xmlns:a16="http://schemas.microsoft.com/office/drawing/2014/main" id="{A1DE4548-2ED0-4D0B-BA5A-41D2996F38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1" y="4881696"/>
            <a:ext cx="4400549"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D78E9038-5243-499B-8B75-BF0E71B873AF}"/>
              </a:ext>
            </a:extLst>
          </p:cNvPr>
          <p:cNvSpPr txBox="1">
            <a:spLocks noChangeArrowheads="1"/>
          </p:cNvSpPr>
          <p:nvPr/>
        </p:nvSpPr>
        <p:spPr bwMode="auto">
          <a:xfrm>
            <a:off x="5867400" y="1828800"/>
            <a:ext cx="2328863"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latin typeface="Tw Cen MT" panose="020B0602020104020603" pitchFamily="34" charset="0"/>
              </a:rPr>
              <a:t>e-Commerce </a:t>
            </a:r>
          </a:p>
        </p:txBody>
      </p:sp>
      <p:sp>
        <p:nvSpPr>
          <p:cNvPr id="7" name="TextBox 6">
            <a:extLst>
              <a:ext uri="{FF2B5EF4-FFF2-40B4-BE49-F238E27FC236}">
                <a16:creationId xmlns:a16="http://schemas.microsoft.com/office/drawing/2014/main" id="{67EBE3C4-60BC-435C-8252-206C79C87547}"/>
              </a:ext>
            </a:extLst>
          </p:cNvPr>
          <p:cNvSpPr txBox="1">
            <a:spLocks noChangeArrowheads="1"/>
          </p:cNvSpPr>
          <p:nvPr/>
        </p:nvSpPr>
        <p:spPr bwMode="auto">
          <a:xfrm>
            <a:off x="6248400" y="4548167"/>
            <a:ext cx="1874838"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latin typeface="Tw Cen MT" panose="020B0602020104020603" pitchFamily="34" charset="0"/>
              </a:rPr>
              <a:t>Logistics</a:t>
            </a:r>
          </a:p>
        </p:txBody>
      </p:sp>
      <p:cxnSp>
        <p:nvCxnSpPr>
          <p:cNvPr id="8" name="Straight Arrow Connector 7">
            <a:extLst>
              <a:ext uri="{FF2B5EF4-FFF2-40B4-BE49-F238E27FC236}">
                <a16:creationId xmlns:a16="http://schemas.microsoft.com/office/drawing/2014/main" id="{9E5200BD-9279-45FB-87DF-011574732DDA}"/>
              </a:ext>
            </a:extLst>
          </p:cNvPr>
          <p:cNvCxnSpPr/>
          <p:nvPr/>
        </p:nvCxnSpPr>
        <p:spPr>
          <a:xfrm rot="16200000" flipH="1">
            <a:off x="6081713" y="3446462"/>
            <a:ext cx="1804988" cy="30163"/>
          </a:xfrm>
          <a:prstGeom prst="straightConnector1">
            <a:avLst/>
          </a:prstGeom>
          <a:ln w="76200" cap="flat" cmpd="sng" algn="ctr">
            <a:solidFill>
              <a:srgbClr val="0000FF"/>
            </a:solidFill>
            <a:prstDash val="solid"/>
            <a:round/>
            <a:headEnd type="arrow"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465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normAutofit/>
          </a:bodyPr>
          <a:lstStyle/>
          <a:p>
            <a:pPr algn="l" eaLnBrk="1" hangingPunct="1"/>
            <a:r>
              <a:rPr lang="en-US" sz="4000" dirty="0"/>
              <a:t>Other</a:t>
            </a:r>
            <a:r>
              <a:rPr lang="en-US" sz="4000" dirty="0">
                <a:solidFill>
                  <a:schemeClr val="accent5">
                    <a:lumMod val="75000"/>
                  </a:schemeClr>
                </a:solidFill>
              </a:rPr>
              <a:t> </a:t>
            </a:r>
            <a:r>
              <a:rPr lang="en-US" sz="4000" dirty="0"/>
              <a:t>technologies</a:t>
            </a:r>
          </a:p>
        </p:txBody>
      </p:sp>
      <p:sp>
        <p:nvSpPr>
          <p:cNvPr id="8" name="Rectangle 3"/>
          <p:cNvSpPr>
            <a:spLocks noGrp="1" noChangeArrowheads="1"/>
          </p:cNvSpPr>
          <p:nvPr>
            <p:ph idx="1"/>
          </p:nvPr>
        </p:nvSpPr>
        <p:spPr/>
        <p:txBody>
          <a:bodyPr>
            <a:normAutofit/>
          </a:bodyPr>
          <a:lstStyle/>
          <a:p>
            <a:pPr marL="227013" indent="-227013">
              <a:defRPr/>
            </a:pPr>
            <a:r>
              <a:rPr lang="en-US" b="1" dirty="0">
                <a:latin typeface="Tw Cen MT" panose="020B0602020104020603" pitchFamily="34" charset="0"/>
              </a:rPr>
              <a:t>High-density storage systems</a:t>
            </a:r>
            <a:endParaRPr lang="en-US" dirty="0">
              <a:latin typeface="Tw Cen MT" panose="020B0602020104020603" pitchFamily="34" charset="0"/>
            </a:endParaRPr>
          </a:p>
          <a:p>
            <a:pPr marL="573088" lvl="1" indent="-230188">
              <a:defRPr/>
            </a:pPr>
            <a:r>
              <a:rPr lang="en-US" sz="2400" dirty="0">
                <a:latin typeface="Tw Cen MT" panose="020B0602020104020603" pitchFamily="34" charset="0"/>
                <a:hlinkClick r:id="rId2"/>
              </a:rPr>
              <a:t>https://www.youtube.com/watch?v=iyVDMp2bL9c</a:t>
            </a:r>
            <a:endParaRPr lang="en-US" sz="2400" dirty="0">
              <a:latin typeface="Tw Cen MT" panose="020B0602020104020603" pitchFamily="34" charset="0"/>
            </a:endParaRPr>
          </a:p>
          <a:p>
            <a:pPr marL="227013" indent="-227013">
              <a:defRPr/>
            </a:pPr>
            <a:r>
              <a:rPr lang="en-US" sz="2800" b="1" dirty="0">
                <a:latin typeface="Tw Cen MT" panose="020B0602020104020603" pitchFamily="34" charset="0"/>
              </a:rPr>
              <a:t>Kiva robots</a:t>
            </a:r>
            <a:r>
              <a:rPr lang="en-US" sz="2800" dirty="0">
                <a:latin typeface="Tw Cen MT" panose="020B0602020104020603" pitchFamily="34" charset="0"/>
              </a:rPr>
              <a:t> </a:t>
            </a:r>
          </a:p>
          <a:p>
            <a:pPr marL="573088" lvl="1" indent="-230188">
              <a:defRPr/>
            </a:pPr>
            <a:r>
              <a:rPr lang="en-US" sz="2400" dirty="0">
                <a:latin typeface="Tw Cen MT" panose="020B0602020104020603" pitchFamily="34" charset="0"/>
                <a:hlinkClick r:id="rId3"/>
              </a:rPr>
              <a:t>https://www.youtube.com/watch?v=UtBa9yVZBJM</a:t>
            </a:r>
            <a:endParaRPr lang="en-US" sz="2400" dirty="0">
              <a:latin typeface="Tw Cen MT" panose="020B0602020104020603" pitchFamily="34" charset="0"/>
            </a:endParaRPr>
          </a:p>
          <a:p>
            <a:pPr marL="227013" indent="-227013">
              <a:defRPr/>
            </a:pPr>
            <a:r>
              <a:rPr lang="en-US" sz="2800" b="1" dirty="0">
                <a:latin typeface="Tw Cen MT" panose="020B0602020104020603" pitchFamily="34" charset="0"/>
              </a:rPr>
              <a:t>Amazon’s drones</a:t>
            </a:r>
          </a:p>
          <a:p>
            <a:pPr marL="573088" lvl="1" indent="-230188">
              <a:defRPr/>
            </a:pPr>
            <a:r>
              <a:rPr lang="en-US" sz="2400" dirty="0">
                <a:latin typeface="Tw Cen MT" panose="020B0602020104020603" pitchFamily="34" charset="0"/>
                <a:hlinkClick r:id="rId4"/>
              </a:rPr>
              <a:t>https://www.youtube.com/watch?v=Le46ERPMlWU</a:t>
            </a:r>
            <a:endParaRPr lang="en-US" sz="2400" dirty="0">
              <a:latin typeface="Tw Cen MT" panose="020B0602020104020603" pitchFamily="34" charset="0"/>
            </a:endParaRPr>
          </a:p>
          <a:p>
            <a:pPr marL="227013" indent="-227013">
              <a:defRPr/>
            </a:pPr>
            <a:r>
              <a:rPr lang="en-US" sz="2800" b="1" dirty="0"/>
              <a:t>Meijer automation</a:t>
            </a:r>
          </a:p>
          <a:p>
            <a:pPr marL="573088" lvl="1" indent="-230188">
              <a:defRPr/>
            </a:pPr>
            <a:r>
              <a:rPr lang="en-US" sz="2400" dirty="0">
                <a:hlinkClick r:id="rId5"/>
              </a:rPr>
              <a:t>https://www.youtube.com/watch?v=bn5jjVKhFUs</a:t>
            </a:r>
            <a:r>
              <a:rPr lang="en-US" sz="2400" dirty="0"/>
              <a:t> </a:t>
            </a:r>
            <a:endParaRPr lang="en-US" sz="2400" dirty="0">
              <a:latin typeface="Tw Cen MT" panose="020B0602020104020603" pitchFamily="34" charset="0"/>
            </a:endParaRPr>
          </a:p>
        </p:txBody>
      </p:sp>
    </p:spTree>
    <p:extLst>
      <p:ext uri="{BB962C8B-B14F-4D97-AF65-F5344CB8AC3E}">
        <p14:creationId xmlns:p14="http://schemas.microsoft.com/office/powerpoint/2010/main" val="1515924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0330" y="1752600"/>
            <a:ext cx="2667000" cy="1384300"/>
          </a:xfrm>
          <a:prstGeom prst="rect">
            <a:avLst/>
          </a:prstGeom>
          <a:solidFill>
            <a:schemeClr val="accent6">
              <a:lumMod val="40000"/>
              <a:lumOff val="60000"/>
            </a:schemeClr>
          </a:solidFill>
          <a:ln>
            <a:solidFill>
              <a:schemeClr val="tx1"/>
            </a:solidFill>
          </a:ln>
        </p:spPr>
        <p:txBody>
          <a:bodyPr>
            <a:spAutoFit/>
          </a:bodyPr>
          <a:lstStyle/>
          <a:p>
            <a:pPr algn="ctr">
              <a:defRPr/>
            </a:pPr>
            <a:r>
              <a:rPr lang="en-US" sz="2800" dirty="0">
                <a:latin typeface="Tw Cen MT" panose="020B0602020104020603" pitchFamily="34" charset="0"/>
              </a:rPr>
              <a:t>How to select equipment and technology</a:t>
            </a:r>
          </a:p>
        </p:txBody>
      </p:sp>
      <p:sp>
        <p:nvSpPr>
          <p:cNvPr id="45058" name="TextBox 9"/>
          <p:cNvSpPr txBox="1">
            <a:spLocks noChangeArrowheads="1"/>
          </p:cNvSpPr>
          <p:nvPr/>
        </p:nvSpPr>
        <p:spPr bwMode="auto">
          <a:xfrm>
            <a:off x="3276600" y="3429000"/>
            <a:ext cx="2209800" cy="954088"/>
          </a:xfrm>
          <a:prstGeom prst="rect">
            <a:avLst/>
          </a:prstGeom>
          <a:solidFill>
            <a:schemeClr val="accent1">
              <a:lumMod val="40000"/>
              <a:lumOff val="60000"/>
            </a:schemeClr>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dirty="0">
                <a:latin typeface="Tw Cen MT" panose="020B0602020104020603" pitchFamily="34" charset="0"/>
              </a:rPr>
              <a:t>How to store products</a:t>
            </a:r>
          </a:p>
        </p:txBody>
      </p:sp>
      <p:sp>
        <p:nvSpPr>
          <p:cNvPr id="45059" name="TextBox 10"/>
          <p:cNvSpPr txBox="1">
            <a:spLocks noChangeArrowheads="1"/>
          </p:cNvSpPr>
          <p:nvPr/>
        </p:nvSpPr>
        <p:spPr bwMode="auto">
          <a:xfrm>
            <a:off x="5943600" y="4648200"/>
            <a:ext cx="2590800" cy="954107"/>
          </a:xfrm>
          <a:prstGeom prst="rect">
            <a:avLst/>
          </a:prstGeom>
          <a:solidFill>
            <a:schemeClr val="accent4">
              <a:lumMod val="40000"/>
              <a:lumOff val="60000"/>
            </a:schemeClr>
          </a:solidFill>
          <a:ln w="9525">
            <a:solidFill>
              <a:srgbClr val="000000"/>
            </a:solidFill>
            <a:miter lim="800000"/>
            <a:headEnd/>
            <a:tailEnd/>
          </a:ln>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2800" dirty="0">
                <a:latin typeface="Tw Cen MT" panose="020B0602020104020603" pitchFamily="34" charset="0"/>
              </a:rPr>
              <a:t>How to pick and ship products</a:t>
            </a:r>
          </a:p>
        </p:txBody>
      </p:sp>
      <p:sp>
        <p:nvSpPr>
          <p:cNvPr id="4" name="Title 3">
            <a:extLst>
              <a:ext uri="{FF2B5EF4-FFF2-40B4-BE49-F238E27FC236}">
                <a16:creationId xmlns:a16="http://schemas.microsoft.com/office/drawing/2014/main" id="{F33D800C-4C35-41A3-9677-33EFEC60D1C0}"/>
              </a:ext>
            </a:extLst>
          </p:cNvPr>
          <p:cNvSpPr>
            <a:spLocks noGrp="1"/>
          </p:cNvSpPr>
          <p:nvPr>
            <p:ph type="title"/>
          </p:nvPr>
        </p:nvSpPr>
        <p:spPr/>
        <p:txBody>
          <a:bodyPr/>
          <a:lstStyle/>
          <a:p>
            <a:r>
              <a:rPr lang="en-US" dirty="0"/>
              <a:t>How to fulfill customer orders?</a:t>
            </a:r>
          </a:p>
        </p:txBody>
      </p:sp>
      <p:sp>
        <p:nvSpPr>
          <p:cNvPr id="14" name="Arrow: Bent-Up 13">
            <a:extLst>
              <a:ext uri="{FF2B5EF4-FFF2-40B4-BE49-F238E27FC236}">
                <a16:creationId xmlns:a16="http://schemas.microsoft.com/office/drawing/2014/main" id="{CC61EAC7-02F9-4BF0-B18C-CD1157843802}"/>
              </a:ext>
            </a:extLst>
          </p:cNvPr>
          <p:cNvSpPr/>
          <p:nvPr/>
        </p:nvSpPr>
        <p:spPr>
          <a:xfrm rot="5400000">
            <a:off x="1933386" y="2943414"/>
            <a:ext cx="857628" cy="13716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Bent-Up 14">
            <a:extLst>
              <a:ext uri="{FF2B5EF4-FFF2-40B4-BE49-F238E27FC236}">
                <a16:creationId xmlns:a16="http://schemas.microsoft.com/office/drawing/2014/main" id="{DD64C82E-D83D-42E1-B1FB-0EEF281B44CC}"/>
              </a:ext>
            </a:extLst>
          </p:cNvPr>
          <p:cNvSpPr/>
          <p:nvPr/>
        </p:nvSpPr>
        <p:spPr>
          <a:xfrm rot="5400000">
            <a:off x="4638486" y="4238814"/>
            <a:ext cx="857628" cy="13716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5"/>
          <p:cNvSpPr>
            <a:spLocks noChangeArrowheads="1"/>
          </p:cNvSpPr>
          <p:nvPr/>
        </p:nvSpPr>
        <p:spPr bwMode="auto">
          <a:xfrm>
            <a:off x="1134992" y="1600200"/>
            <a:ext cx="1600200" cy="3733795"/>
          </a:xfrm>
          <a:prstGeom prst="rect">
            <a:avLst/>
          </a:prstGeom>
          <a:solidFill>
            <a:schemeClr val="accent1">
              <a:lumMod val="60000"/>
              <a:lumOff val="40000"/>
            </a:schemeClr>
          </a:solidFill>
          <a:ln w="9525">
            <a:solidFill>
              <a:schemeClr val="tx1"/>
            </a:solidFill>
            <a:miter lim="800000"/>
            <a:headEnd/>
            <a:tailEnd/>
          </a:ln>
        </p:spPr>
        <p:txBody>
          <a:bodyPr wrap="none" anchor="ctr"/>
          <a:lstStyle/>
          <a:p>
            <a:endParaRPr lang="en-US" dirty="0">
              <a:latin typeface="Tw Cen MT" panose="020B0602020104020603" pitchFamily="34" charset="0"/>
            </a:endParaRPr>
          </a:p>
        </p:txBody>
      </p:sp>
      <p:sp>
        <p:nvSpPr>
          <p:cNvPr id="53252" name="Rectangle 6"/>
          <p:cNvSpPr>
            <a:spLocks noChangeArrowheads="1"/>
          </p:cNvSpPr>
          <p:nvPr/>
        </p:nvSpPr>
        <p:spPr bwMode="auto">
          <a:xfrm>
            <a:off x="5019675" y="1752600"/>
            <a:ext cx="1524000" cy="2133600"/>
          </a:xfrm>
          <a:prstGeom prst="rect">
            <a:avLst/>
          </a:prstGeom>
          <a:solidFill>
            <a:schemeClr val="accent1">
              <a:lumMod val="60000"/>
              <a:lumOff val="40000"/>
            </a:schemeClr>
          </a:solidFill>
          <a:ln w="9525">
            <a:solidFill>
              <a:schemeClr val="tx1"/>
            </a:solidFill>
            <a:miter lim="800000"/>
            <a:headEnd/>
            <a:tailEnd/>
          </a:ln>
        </p:spPr>
        <p:txBody>
          <a:bodyPr wrap="none" anchor="ctr"/>
          <a:lstStyle/>
          <a:p>
            <a:endParaRPr lang="en-US" dirty="0">
              <a:latin typeface="Tw Cen MT" panose="020B0602020104020603" pitchFamily="34" charset="0"/>
            </a:endParaRPr>
          </a:p>
        </p:txBody>
      </p:sp>
      <p:sp>
        <p:nvSpPr>
          <p:cNvPr id="53253" name="Text Box 7"/>
          <p:cNvSpPr txBox="1">
            <a:spLocks noChangeArrowheads="1"/>
          </p:cNvSpPr>
          <p:nvPr/>
        </p:nvSpPr>
        <p:spPr bwMode="auto">
          <a:xfrm>
            <a:off x="1133475" y="2514600"/>
            <a:ext cx="14478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b="1" dirty="0">
                <a:latin typeface="Tw Cen MT" panose="020B0602020104020603" pitchFamily="34" charset="0"/>
              </a:rPr>
              <a:t>Reserve</a:t>
            </a:r>
          </a:p>
        </p:txBody>
      </p:sp>
      <p:sp>
        <p:nvSpPr>
          <p:cNvPr id="53254" name="Text Box 8"/>
          <p:cNvSpPr txBox="1">
            <a:spLocks noChangeArrowheads="1"/>
          </p:cNvSpPr>
          <p:nvPr/>
        </p:nvSpPr>
        <p:spPr bwMode="auto">
          <a:xfrm>
            <a:off x="5067300" y="2435225"/>
            <a:ext cx="144780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b="1" dirty="0">
                <a:latin typeface="Tw Cen MT" panose="020B0602020104020603" pitchFamily="34" charset="0"/>
              </a:rPr>
              <a:t>Fast-pick area</a:t>
            </a:r>
          </a:p>
        </p:txBody>
      </p:sp>
      <p:sp>
        <p:nvSpPr>
          <p:cNvPr id="53255" name="Line 9"/>
          <p:cNvSpPr>
            <a:spLocks noChangeShapeType="1"/>
          </p:cNvSpPr>
          <p:nvPr/>
        </p:nvSpPr>
        <p:spPr bwMode="auto">
          <a:xfrm>
            <a:off x="2895600" y="2895600"/>
            <a:ext cx="1905000" cy="0"/>
          </a:xfrm>
          <a:prstGeom prst="line">
            <a:avLst/>
          </a:prstGeom>
          <a:noFill/>
          <a:ln w="254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53256" name="Text Box 10"/>
          <p:cNvSpPr txBox="1">
            <a:spLocks noChangeArrowheads="1"/>
          </p:cNvSpPr>
          <p:nvPr/>
        </p:nvSpPr>
        <p:spPr bwMode="auto">
          <a:xfrm>
            <a:off x="3138487" y="2438400"/>
            <a:ext cx="135731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b="1" dirty="0">
                <a:latin typeface="Tw Cen MT" panose="020B0602020104020603" pitchFamily="34" charset="0"/>
              </a:rPr>
              <a:t>Restock</a:t>
            </a:r>
          </a:p>
        </p:txBody>
      </p:sp>
      <p:sp>
        <p:nvSpPr>
          <p:cNvPr id="53257" name="Line 11"/>
          <p:cNvSpPr>
            <a:spLocks noChangeShapeType="1"/>
          </p:cNvSpPr>
          <p:nvPr/>
        </p:nvSpPr>
        <p:spPr bwMode="auto">
          <a:xfrm>
            <a:off x="6705600" y="2895600"/>
            <a:ext cx="1752600" cy="0"/>
          </a:xfrm>
          <a:prstGeom prst="line">
            <a:avLst/>
          </a:prstGeom>
          <a:noFill/>
          <a:ln w="254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53258" name="Text Box 12"/>
          <p:cNvSpPr txBox="1">
            <a:spLocks noChangeArrowheads="1"/>
          </p:cNvSpPr>
          <p:nvPr/>
        </p:nvSpPr>
        <p:spPr bwMode="auto">
          <a:xfrm>
            <a:off x="6496050" y="2435225"/>
            <a:ext cx="180975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b="1" dirty="0">
                <a:latin typeface="Tw Cen MT" panose="020B0602020104020603" pitchFamily="34" charset="0"/>
              </a:rPr>
              <a:t>Pick</a:t>
            </a:r>
          </a:p>
        </p:txBody>
      </p:sp>
      <p:sp>
        <p:nvSpPr>
          <p:cNvPr id="2" name="Title 1">
            <a:extLst>
              <a:ext uri="{FF2B5EF4-FFF2-40B4-BE49-F238E27FC236}">
                <a16:creationId xmlns:a16="http://schemas.microsoft.com/office/drawing/2014/main" id="{62CE681E-99FF-4FDB-801D-47B1F729E78E}"/>
              </a:ext>
            </a:extLst>
          </p:cNvPr>
          <p:cNvSpPr>
            <a:spLocks noGrp="1"/>
          </p:cNvSpPr>
          <p:nvPr>
            <p:ph type="title"/>
          </p:nvPr>
        </p:nvSpPr>
        <p:spPr/>
        <p:txBody>
          <a:bodyPr/>
          <a:lstStyle/>
          <a:p>
            <a:r>
              <a:rPr lang="en-US" dirty="0"/>
              <a:t>Fast-pick area</a:t>
            </a:r>
          </a:p>
        </p:txBody>
      </p:sp>
      <p:sp>
        <p:nvSpPr>
          <p:cNvPr id="11" name="Line 9">
            <a:extLst>
              <a:ext uri="{FF2B5EF4-FFF2-40B4-BE49-F238E27FC236}">
                <a16:creationId xmlns:a16="http://schemas.microsoft.com/office/drawing/2014/main" id="{93CB8FF0-39BD-8C44-BE5A-C3C2A95CE7A9}"/>
              </a:ext>
            </a:extLst>
          </p:cNvPr>
          <p:cNvSpPr>
            <a:spLocks noChangeShapeType="1"/>
          </p:cNvSpPr>
          <p:nvPr/>
        </p:nvSpPr>
        <p:spPr bwMode="auto">
          <a:xfrm>
            <a:off x="2895600" y="4876800"/>
            <a:ext cx="4343400" cy="0"/>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2" name="Text Box 12">
            <a:extLst>
              <a:ext uri="{FF2B5EF4-FFF2-40B4-BE49-F238E27FC236}">
                <a16:creationId xmlns:a16="http://schemas.microsoft.com/office/drawing/2014/main" id="{0D1D0573-3AA2-7E46-9C1D-D49287E11701}"/>
              </a:ext>
            </a:extLst>
          </p:cNvPr>
          <p:cNvSpPr txBox="1">
            <a:spLocks noChangeArrowheads="1"/>
          </p:cNvSpPr>
          <p:nvPr/>
        </p:nvSpPr>
        <p:spPr bwMode="auto">
          <a:xfrm>
            <a:off x="4023360" y="4343400"/>
            <a:ext cx="207264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b="1" dirty="0">
                <a:latin typeface="Tw Cen MT" panose="020B0602020104020603" pitchFamily="34" charset="0"/>
              </a:rPr>
              <a:t>Pick</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5" descr="single-deep-rack3"/>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518291" y="1371600"/>
            <a:ext cx="4102100" cy="4637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6222E3DD-917A-4EA7-B59E-CA9F5ED7D34B}"/>
              </a:ext>
            </a:extLst>
          </p:cNvPr>
          <p:cNvSpPr>
            <a:spLocks noGrp="1"/>
          </p:cNvSpPr>
          <p:nvPr>
            <p:ph type="title"/>
          </p:nvPr>
        </p:nvSpPr>
        <p:spPr/>
        <p:txBody>
          <a:bodyPr>
            <a:normAutofit/>
          </a:bodyPr>
          <a:lstStyle/>
          <a:p>
            <a:r>
              <a:rPr lang="en-US" sz="4000" dirty="0"/>
              <a:t>Fast-pick area (bottom of rack)</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5" descr="pallet-flow-rack5"/>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724402" y="1752600"/>
            <a:ext cx="3951765" cy="419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204" name="Picture 6" descr="conveyor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28600" y="1752600"/>
            <a:ext cx="4191000" cy="419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6E14657D-86C4-4470-A8EA-D6A5D4BEEC27}"/>
              </a:ext>
            </a:extLst>
          </p:cNvPr>
          <p:cNvSpPr>
            <a:spLocks noGrp="1"/>
          </p:cNvSpPr>
          <p:nvPr>
            <p:ph type="title"/>
          </p:nvPr>
        </p:nvSpPr>
        <p:spPr/>
        <p:txBody>
          <a:bodyPr>
            <a:normAutofit/>
          </a:bodyPr>
          <a:lstStyle/>
          <a:p>
            <a:r>
              <a:rPr lang="en-US" sz="4000" dirty="0"/>
              <a:t>Fast-pick area (pallet flow rack)</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5" name="Picture 2" descr="01.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04800" y="1752600"/>
            <a:ext cx="4219575" cy="3625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76" name="Picture 3" descr="04.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48200" y="1752600"/>
            <a:ext cx="4219575" cy="3625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293995A-F0A6-4E7D-A36D-694E8B87838D}"/>
              </a:ext>
            </a:extLst>
          </p:cNvPr>
          <p:cNvSpPr>
            <a:spLocks noGrp="1"/>
          </p:cNvSpPr>
          <p:nvPr>
            <p:ph type="title"/>
          </p:nvPr>
        </p:nvSpPr>
        <p:spPr/>
        <p:txBody>
          <a:bodyPr/>
          <a:lstStyle/>
          <a:p>
            <a:r>
              <a:rPr lang="en-US" dirty="0"/>
              <a:t>Fast-pick area (gravity flow rack)</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idx="1"/>
          </p:nvPr>
        </p:nvSpPr>
        <p:spPr>
          <a:xfrm>
            <a:off x="457200" y="1296239"/>
            <a:ext cx="8229600" cy="5410200"/>
          </a:xfrm>
        </p:spPr>
        <p:txBody>
          <a:bodyPr>
            <a:normAutofit/>
          </a:bodyPr>
          <a:lstStyle/>
          <a:p>
            <a:pPr marL="227013" indent="-227013" eaLnBrk="1" hangingPunct="1"/>
            <a:r>
              <a:rPr lang="en-US" dirty="0">
                <a:latin typeface="Tw Cen MT" panose="020B0602020104020603" pitchFamily="34" charset="0"/>
              </a:rPr>
              <a:t>How to fulfill customer orders?</a:t>
            </a:r>
          </a:p>
          <a:p>
            <a:pPr marL="573088" lvl="1" indent="-230188" eaLnBrk="1" hangingPunct="1"/>
            <a:r>
              <a:rPr lang="en-US" sz="2400" dirty="0">
                <a:solidFill>
                  <a:schemeClr val="accent5">
                    <a:lumMod val="75000"/>
                  </a:schemeClr>
                </a:solidFill>
                <a:latin typeface="Tw Cen MT" panose="020B0602020104020603" pitchFamily="34" charset="0"/>
              </a:rPr>
              <a:t>How to select equipment and technology?</a:t>
            </a:r>
          </a:p>
          <a:p>
            <a:pPr lvl="2" indent="-284163"/>
            <a:r>
              <a:rPr lang="en-US" dirty="0">
                <a:latin typeface="Tw Cen MT" panose="020B0602020104020603" pitchFamily="34" charset="0"/>
              </a:rPr>
              <a:t>Pallet racks for pallets</a:t>
            </a:r>
          </a:p>
          <a:p>
            <a:pPr lvl="2" indent="-284163"/>
            <a:r>
              <a:rPr lang="en-US" dirty="0">
                <a:latin typeface="Tw Cen MT" panose="020B0602020104020603" pitchFamily="34" charset="0"/>
              </a:rPr>
              <a:t>Bin-shelving for slower-moving items</a:t>
            </a:r>
          </a:p>
          <a:p>
            <a:pPr lvl="2" indent="-284163"/>
            <a:r>
              <a:rPr lang="en-US" dirty="0">
                <a:latin typeface="Tw Cen MT" panose="020B0602020104020603" pitchFamily="34" charset="0"/>
              </a:rPr>
              <a:t>Gravity flow racks for faster-moving items</a:t>
            </a:r>
          </a:p>
          <a:p>
            <a:pPr marL="573088" lvl="1" indent="-230188" eaLnBrk="1" hangingPunct="1"/>
            <a:r>
              <a:rPr lang="en-US" sz="2400" dirty="0">
                <a:solidFill>
                  <a:schemeClr val="accent5">
                    <a:lumMod val="75000"/>
                  </a:schemeClr>
                </a:solidFill>
                <a:latin typeface="Tw Cen MT" panose="020B0602020104020603" pitchFamily="34" charset="0"/>
              </a:rPr>
              <a:t>How to store products?</a:t>
            </a:r>
          </a:p>
          <a:p>
            <a:pPr lvl="2" indent="-284163"/>
            <a:r>
              <a:rPr lang="en-US" dirty="0">
                <a:latin typeface="Tw Cen MT" panose="020B0602020104020603" pitchFamily="34" charset="0"/>
              </a:rPr>
              <a:t>Use fast-pick areas to reduce response time</a:t>
            </a:r>
          </a:p>
          <a:p>
            <a:pPr marL="573088" lvl="1" indent="-230188" eaLnBrk="1" hangingPunct="1"/>
            <a:r>
              <a:rPr lang="en-US" sz="2400" dirty="0">
                <a:solidFill>
                  <a:schemeClr val="accent5">
                    <a:lumMod val="75000"/>
                  </a:schemeClr>
                </a:solidFill>
                <a:latin typeface="Tw Cen MT" panose="020B0602020104020603" pitchFamily="34" charset="0"/>
              </a:rPr>
              <a:t>How to pick and ship products?</a:t>
            </a:r>
          </a:p>
        </p:txBody>
      </p:sp>
      <p:sp>
        <p:nvSpPr>
          <p:cNvPr id="3" name="Title 2">
            <a:extLst>
              <a:ext uri="{FF2B5EF4-FFF2-40B4-BE49-F238E27FC236}">
                <a16:creationId xmlns:a16="http://schemas.microsoft.com/office/drawing/2014/main" id="{7CD554AB-79A4-477E-BE7B-14CFF633EEE1}"/>
              </a:ext>
            </a:extLst>
          </p:cNvPr>
          <p:cNvSpPr>
            <a:spLocks noGrp="1"/>
          </p:cNvSpPr>
          <p:nvPr>
            <p:ph type="title"/>
          </p:nvPr>
        </p:nvSpPr>
        <p:spPr/>
        <p:txBody>
          <a:bodyPr>
            <a:normAutofit/>
          </a:bodyPr>
          <a:lstStyle/>
          <a:p>
            <a:r>
              <a:rPr lang="en-US" sz="4000" dirty="0"/>
              <a:t>Summary</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8ECC6-9E77-4C51-B115-6CD281AE72EB}"/>
              </a:ext>
            </a:extLst>
          </p:cNvPr>
          <p:cNvSpPr>
            <a:spLocks noGrp="1"/>
          </p:cNvSpPr>
          <p:nvPr>
            <p:ph type="title"/>
          </p:nvPr>
        </p:nvSpPr>
        <p:spPr/>
        <p:txBody>
          <a:bodyPr/>
          <a:lstStyle/>
          <a:p>
            <a:r>
              <a:rPr lang="en-GB" sz="3200" dirty="0"/>
              <a:t>Logistics</a:t>
            </a:r>
            <a:r>
              <a:rPr lang="en-GB" sz="3200" dirty="0">
                <a:solidFill>
                  <a:srgbClr val="800000"/>
                </a:solidFill>
              </a:rPr>
              <a:t> </a:t>
            </a:r>
            <a:r>
              <a:rPr lang="en-GB" sz="3200" dirty="0"/>
              <a:t>of online retailing </a:t>
            </a:r>
            <a:endParaRPr lang="en-US" dirty="0"/>
          </a:p>
        </p:txBody>
      </p:sp>
      <p:pic>
        <p:nvPicPr>
          <p:cNvPr id="10" name="Content Placeholder 9">
            <a:extLst>
              <a:ext uri="{FF2B5EF4-FFF2-40B4-BE49-F238E27FC236}">
                <a16:creationId xmlns:a16="http://schemas.microsoft.com/office/drawing/2014/main" id="{C017E165-1C7D-4975-BFF7-901BC722503B}"/>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461963" y="1325803"/>
            <a:ext cx="8213725" cy="4738206"/>
          </a:xfrm>
        </p:spPr>
      </p:pic>
    </p:spTree>
    <p:extLst>
      <p:ext uri="{BB962C8B-B14F-4D97-AF65-F5344CB8AC3E}">
        <p14:creationId xmlns:p14="http://schemas.microsoft.com/office/powerpoint/2010/main" val="26747403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437F1-1D47-4EC2-8567-128738F05AEE}"/>
              </a:ext>
            </a:extLst>
          </p:cNvPr>
          <p:cNvSpPr>
            <a:spLocks noGrp="1"/>
          </p:cNvSpPr>
          <p:nvPr>
            <p:ph type="title"/>
          </p:nvPr>
        </p:nvSpPr>
        <p:spPr/>
        <p:txBody>
          <a:bodyPr/>
          <a:lstStyle/>
          <a:p>
            <a:r>
              <a:rPr lang="en-GB" sz="2800" dirty="0"/>
              <a:t>Logistics</a:t>
            </a:r>
            <a:r>
              <a:rPr lang="en-GB" sz="2800" dirty="0">
                <a:solidFill>
                  <a:srgbClr val="800000"/>
                </a:solidFill>
              </a:rPr>
              <a:t> </a:t>
            </a:r>
            <a:r>
              <a:rPr lang="en-GB" sz="2800" dirty="0"/>
              <a:t>of online retailing </a:t>
            </a:r>
            <a:endParaRPr lang="en-US" dirty="0"/>
          </a:p>
        </p:txBody>
      </p:sp>
      <p:pic>
        <p:nvPicPr>
          <p:cNvPr id="4" name="Picture 3" descr="e-logistics.jpg">
            <a:extLst>
              <a:ext uri="{FF2B5EF4-FFF2-40B4-BE49-F238E27FC236}">
                <a16:creationId xmlns:a16="http://schemas.microsoft.com/office/drawing/2014/main" id="{F1861C4E-6668-45B0-9B38-0C8B605812CC}"/>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600200" y="1295400"/>
            <a:ext cx="5867400" cy="4959682"/>
          </a:xfrm>
          <a:prstGeom prst="rect">
            <a:avLst/>
          </a:prstGeom>
        </p:spPr>
      </p:pic>
    </p:spTree>
    <p:extLst>
      <p:ext uri="{BB962C8B-B14F-4D97-AF65-F5344CB8AC3E}">
        <p14:creationId xmlns:p14="http://schemas.microsoft.com/office/powerpoint/2010/main" val="41172136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2"/>
          <p:cNvSpPr>
            <a:spLocks noGrp="1" noChangeArrowheads="1"/>
          </p:cNvSpPr>
          <p:nvPr>
            <p:ph type="title" sz="quarter"/>
          </p:nvPr>
        </p:nvSpPr>
        <p:spPr>
          <a:xfrm>
            <a:off x="206947" y="1093925"/>
            <a:ext cx="8653906" cy="820880"/>
          </a:xfrm>
        </p:spPr>
        <p:txBody>
          <a:bodyPr/>
          <a:lstStyle/>
          <a:p>
            <a:pPr algn="l" eaLnBrk="1" hangingPunct="1"/>
            <a:r>
              <a:rPr lang="en-US" sz="2800" dirty="0">
                <a:solidFill>
                  <a:schemeClr val="accent5">
                    <a:lumMod val="50000"/>
                  </a:schemeClr>
                </a:solidFill>
              </a:rPr>
              <a:t>When and how much to order from each supplier? </a:t>
            </a:r>
          </a:p>
        </p:txBody>
      </p:sp>
      <p:graphicFrame>
        <p:nvGraphicFramePr>
          <p:cNvPr id="19458" name="Object 31"/>
          <p:cNvGraphicFramePr>
            <a:graphicFrameLocks noGrp="1" noChangeAspect="1"/>
          </p:cNvGraphicFramePr>
          <p:nvPr>
            <p:ph sz="quarter" idx="1"/>
            <p:extLst>
              <p:ext uri="{D42A27DB-BD31-4B8C-83A1-F6EECF244321}">
                <p14:modId xmlns:p14="http://schemas.microsoft.com/office/powerpoint/2010/main" val="120956296"/>
              </p:ext>
            </p:extLst>
          </p:nvPr>
        </p:nvGraphicFramePr>
        <p:xfrm>
          <a:off x="3124200" y="2438400"/>
          <a:ext cx="989013" cy="455613"/>
        </p:xfrm>
        <a:graphic>
          <a:graphicData uri="http://schemas.openxmlformats.org/presentationml/2006/ole">
            <mc:AlternateContent xmlns:mc="http://schemas.openxmlformats.org/markup-compatibility/2006">
              <mc:Choice xmlns:v="urn:schemas-microsoft-com:vml" Requires="v">
                <p:oleObj name="Clip" r:id="rId2" imgW="5278138" imgH="2430807" progId="MS_ClipArt_Gallery.5">
                  <p:embed/>
                </p:oleObj>
              </mc:Choice>
              <mc:Fallback>
                <p:oleObj name="Clip" r:id="rId2"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438400"/>
                        <a:ext cx="989013" cy="4556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59" name="Object 33"/>
          <p:cNvGraphicFramePr>
            <a:graphicFrameLocks noGrp="1" noChangeAspect="1"/>
          </p:cNvGraphicFramePr>
          <p:nvPr>
            <p:ph sz="quarter" idx="2"/>
            <p:extLst>
              <p:ext uri="{D42A27DB-BD31-4B8C-83A1-F6EECF244321}">
                <p14:modId xmlns:p14="http://schemas.microsoft.com/office/powerpoint/2010/main" val="2970148527"/>
              </p:ext>
            </p:extLst>
          </p:nvPr>
        </p:nvGraphicFramePr>
        <p:xfrm>
          <a:off x="914400" y="2362200"/>
          <a:ext cx="990600" cy="512763"/>
        </p:xfrm>
        <a:graphic>
          <a:graphicData uri="http://schemas.openxmlformats.org/presentationml/2006/ole">
            <mc:AlternateContent xmlns:mc="http://schemas.openxmlformats.org/markup-compatibility/2006">
              <mc:Choice xmlns:v="urn:schemas-microsoft-com:vml" Requires="v">
                <p:oleObj name="Clip" r:id="rId4" imgW="5809706" imgH="3010989" progId="MS_ClipArt_Gallery.5">
                  <p:embed/>
                </p:oleObj>
              </mc:Choice>
              <mc:Fallback>
                <p:oleObj name="Clip" r:id="rId4" imgW="5809706" imgH="3010989" progId="MS_ClipArt_Gallery.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2362200"/>
                        <a:ext cx="990600" cy="5127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60" name="Object 35"/>
          <p:cNvGraphicFramePr>
            <a:graphicFrameLocks noGrp="1" noChangeAspect="1"/>
          </p:cNvGraphicFramePr>
          <p:nvPr>
            <p:ph sz="quarter" idx="3"/>
            <p:extLst>
              <p:ext uri="{D42A27DB-BD31-4B8C-83A1-F6EECF244321}">
                <p14:modId xmlns:p14="http://schemas.microsoft.com/office/powerpoint/2010/main" val="2950528221"/>
              </p:ext>
            </p:extLst>
          </p:nvPr>
        </p:nvGraphicFramePr>
        <p:xfrm>
          <a:off x="6856413" y="2412265"/>
          <a:ext cx="609600" cy="246063"/>
        </p:xfrm>
        <a:graphic>
          <a:graphicData uri="http://schemas.openxmlformats.org/presentationml/2006/ole">
            <mc:AlternateContent xmlns:mc="http://schemas.openxmlformats.org/markup-compatibility/2006">
              <mc:Choice xmlns:v="urn:schemas-microsoft-com:vml" Requires="v">
                <p:oleObj name="Clip" r:id="rId6" imgW="7049729" imgH="2841523" progId="MS_ClipArt_Gallery.5">
                  <p:embed/>
                </p:oleObj>
              </mc:Choice>
              <mc:Fallback>
                <p:oleObj name="Clip" r:id="rId6"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6413" y="2412265"/>
                        <a:ext cx="609600" cy="246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61" name="Object 37"/>
          <p:cNvGraphicFramePr>
            <a:graphicFrameLocks noGrp="1" noChangeAspect="1"/>
          </p:cNvGraphicFramePr>
          <p:nvPr>
            <p:ph sz="quarter" idx="4"/>
            <p:extLst>
              <p:ext uri="{D42A27DB-BD31-4B8C-83A1-F6EECF244321}">
                <p14:modId xmlns:p14="http://schemas.microsoft.com/office/powerpoint/2010/main" val="800049211"/>
              </p:ext>
            </p:extLst>
          </p:nvPr>
        </p:nvGraphicFramePr>
        <p:xfrm>
          <a:off x="990600" y="3886200"/>
          <a:ext cx="990600" cy="512763"/>
        </p:xfrm>
        <a:graphic>
          <a:graphicData uri="http://schemas.openxmlformats.org/presentationml/2006/ole">
            <mc:AlternateContent xmlns:mc="http://schemas.openxmlformats.org/markup-compatibility/2006">
              <mc:Choice xmlns:v="urn:schemas-microsoft-com:vml" Requires="v">
                <p:oleObj name="Clip" r:id="rId8" imgW="5809706" imgH="3010989" progId="MS_ClipArt_Gallery.5">
                  <p:embed/>
                </p:oleObj>
              </mc:Choice>
              <mc:Fallback>
                <p:oleObj name="Clip" r:id="rId8" imgW="5809706" imgH="3010989" progId="MS_ClipArt_Gallery.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3886200"/>
                        <a:ext cx="990600" cy="5127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62" name="Object 39"/>
          <p:cNvGraphicFramePr>
            <a:graphicFrameLocks noChangeAspect="1"/>
          </p:cNvGraphicFramePr>
          <p:nvPr>
            <p:extLst>
              <p:ext uri="{D42A27DB-BD31-4B8C-83A1-F6EECF244321}">
                <p14:modId xmlns:p14="http://schemas.microsoft.com/office/powerpoint/2010/main" val="1748210049"/>
              </p:ext>
            </p:extLst>
          </p:nvPr>
        </p:nvGraphicFramePr>
        <p:xfrm>
          <a:off x="3200400" y="3962400"/>
          <a:ext cx="990600" cy="457200"/>
        </p:xfrm>
        <a:graphic>
          <a:graphicData uri="http://schemas.openxmlformats.org/presentationml/2006/ole">
            <mc:AlternateContent xmlns:mc="http://schemas.openxmlformats.org/markup-compatibility/2006">
              <mc:Choice xmlns:v="urn:schemas-microsoft-com:vml" Requires="v">
                <p:oleObj name="Clip" r:id="rId9" imgW="5278138" imgH="2430807" progId="MS_ClipArt_Gallery.5">
                  <p:embed/>
                </p:oleObj>
              </mc:Choice>
              <mc:Fallback>
                <p:oleObj name="Clip" r:id="rId9"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3962400"/>
                        <a:ext cx="990600" cy="457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3" name="Object 40"/>
          <p:cNvGraphicFramePr>
            <a:graphicFrameLocks noChangeAspect="1"/>
          </p:cNvGraphicFramePr>
          <p:nvPr>
            <p:extLst>
              <p:ext uri="{D42A27DB-BD31-4B8C-83A1-F6EECF244321}">
                <p14:modId xmlns:p14="http://schemas.microsoft.com/office/powerpoint/2010/main" val="2635688099"/>
              </p:ext>
            </p:extLst>
          </p:nvPr>
        </p:nvGraphicFramePr>
        <p:xfrm>
          <a:off x="5029200" y="2097866"/>
          <a:ext cx="685800" cy="315913"/>
        </p:xfrm>
        <a:graphic>
          <a:graphicData uri="http://schemas.openxmlformats.org/presentationml/2006/ole">
            <mc:AlternateContent xmlns:mc="http://schemas.openxmlformats.org/markup-compatibility/2006">
              <mc:Choice xmlns:v="urn:schemas-microsoft-com:vml" Requires="v">
                <p:oleObj name="Clip" r:id="rId10" imgW="5278138" imgH="2430807" progId="MS_ClipArt_Gallery.5">
                  <p:embed/>
                </p:oleObj>
              </mc:Choice>
              <mc:Fallback>
                <p:oleObj name="Clip" r:id="rId10"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097866"/>
                        <a:ext cx="685800" cy="3159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4" name="Object 41"/>
          <p:cNvGraphicFramePr>
            <a:graphicFrameLocks noChangeAspect="1"/>
          </p:cNvGraphicFramePr>
          <p:nvPr>
            <p:extLst>
              <p:ext uri="{D42A27DB-BD31-4B8C-83A1-F6EECF244321}">
                <p14:modId xmlns:p14="http://schemas.microsoft.com/office/powerpoint/2010/main" val="2401219248"/>
              </p:ext>
            </p:extLst>
          </p:nvPr>
        </p:nvGraphicFramePr>
        <p:xfrm>
          <a:off x="5029200" y="2819400"/>
          <a:ext cx="685800" cy="315913"/>
        </p:xfrm>
        <a:graphic>
          <a:graphicData uri="http://schemas.openxmlformats.org/presentationml/2006/ole">
            <mc:AlternateContent xmlns:mc="http://schemas.openxmlformats.org/markup-compatibility/2006">
              <mc:Choice xmlns:v="urn:schemas-microsoft-com:vml" Requires="v">
                <p:oleObj name="Clip" r:id="rId11" imgW="5278138" imgH="2430807" progId="MS_ClipArt_Gallery.5">
                  <p:embed/>
                </p:oleObj>
              </mc:Choice>
              <mc:Fallback>
                <p:oleObj name="Clip" r:id="rId11"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819400"/>
                        <a:ext cx="685800" cy="3159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5" name="Object 42"/>
          <p:cNvGraphicFramePr>
            <a:graphicFrameLocks noChangeAspect="1"/>
          </p:cNvGraphicFramePr>
          <p:nvPr>
            <p:extLst>
              <p:ext uri="{D42A27DB-BD31-4B8C-83A1-F6EECF244321}">
                <p14:modId xmlns:p14="http://schemas.microsoft.com/office/powerpoint/2010/main" val="2758373993"/>
              </p:ext>
            </p:extLst>
          </p:nvPr>
        </p:nvGraphicFramePr>
        <p:xfrm>
          <a:off x="5105400" y="3733800"/>
          <a:ext cx="685800" cy="315913"/>
        </p:xfrm>
        <a:graphic>
          <a:graphicData uri="http://schemas.openxmlformats.org/presentationml/2006/ole">
            <mc:AlternateContent xmlns:mc="http://schemas.openxmlformats.org/markup-compatibility/2006">
              <mc:Choice xmlns:v="urn:schemas-microsoft-com:vml" Requires="v">
                <p:oleObj name="Clip" r:id="rId12" imgW="5278138" imgH="2430807" progId="MS_ClipArt_Gallery.5">
                  <p:embed/>
                </p:oleObj>
              </mc:Choice>
              <mc:Fallback>
                <p:oleObj name="Clip" r:id="rId12"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3733800"/>
                        <a:ext cx="685800" cy="3159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6" name="Object 43"/>
          <p:cNvGraphicFramePr>
            <a:graphicFrameLocks noChangeAspect="1"/>
          </p:cNvGraphicFramePr>
          <p:nvPr>
            <p:extLst>
              <p:ext uri="{D42A27DB-BD31-4B8C-83A1-F6EECF244321}">
                <p14:modId xmlns:p14="http://schemas.microsoft.com/office/powerpoint/2010/main" val="1297845886"/>
              </p:ext>
            </p:extLst>
          </p:nvPr>
        </p:nvGraphicFramePr>
        <p:xfrm>
          <a:off x="5105400" y="4876800"/>
          <a:ext cx="685800" cy="315913"/>
        </p:xfrm>
        <a:graphic>
          <a:graphicData uri="http://schemas.openxmlformats.org/presentationml/2006/ole">
            <mc:AlternateContent xmlns:mc="http://schemas.openxmlformats.org/markup-compatibility/2006">
              <mc:Choice xmlns:v="urn:schemas-microsoft-com:vml" Requires="v">
                <p:oleObj name="Clip" r:id="rId13" imgW="5278138" imgH="2430807" progId="MS_ClipArt_Gallery.5">
                  <p:embed/>
                </p:oleObj>
              </mc:Choice>
              <mc:Fallback>
                <p:oleObj name="Clip" r:id="rId13"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4876800"/>
                        <a:ext cx="685800" cy="3159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7" name="Object 45"/>
          <p:cNvGraphicFramePr>
            <a:graphicFrameLocks noChangeAspect="1"/>
          </p:cNvGraphicFramePr>
          <p:nvPr>
            <p:extLst>
              <p:ext uri="{D42A27DB-BD31-4B8C-83A1-F6EECF244321}">
                <p14:modId xmlns:p14="http://schemas.microsoft.com/office/powerpoint/2010/main" val="2885199023"/>
              </p:ext>
            </p:extLst>
          </p:nvPr>
        </p:nvGraphicFramePr>
        <p:xfrm>
          <a:off x="7162800" y="5257800"/>
          <a:ext cx="533400" cy="215900"/>
        </p:xfrm>
        <a:graphic>
          <a:graphicData uri="http://schemas.openxmlformats.org/presentationml/2006/ole">
            <mc:AlternateContent xmlns:mc="http://schemas.openxmlformats.org/markup-compatibility/2006">
              <mc:Choice xmlns:v="urn:schemas-microsoft-com:vml" Requires="v">
                <p:oleObj name="Clip" r:id="rId14" imgW="7049729" imgH="2841523" progId="MS_ClipArt_Gallery.5">
                  <p:embed/>
                </p:oleObj>
              </mc:Choice>
              <mc:Fallback>
                <p:oleObj name="Clip" r:id="rId14"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800" y="5257800"/>
                        <a:ext cx="533400" cy="2159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8" name="Object 46"/>
          <p:cNvGraphicFramePr>
            <a:graphicFrameLocks noChangeAspect="1"/>
          </p:cNvGraphicFramePr>
          <p:nvPr>
            <p:extLst>
              <p:ext uri="{D42A27DB-BD31-4B8C-83A1-F6EECF244321}">
                <p14:modId xmlns:p14="http://schemas.microsoft.com/office/powerpoint/2010/main" val="518444636"/>
              </p:ext>
            </p:extLst>
          </p:nvPr>
        </p:nvGraphicFramePr>
        <p:xfrm>
          <a:off x="6781800" y="1892174"/>
          <a:ext cx="609600" cy="247650"/>
        </p:xfrm>
        <a:graphic>
          <a:graphicData uri="http://schemas.openxmlformats.org/presentationml/2006/ole">
            <mc:AlternateContent xmlns:mc="http://schemas.openxmlformats.org/markup-compatibility/2006">
              <mc:Choice xmlns:v="urn:schemas-microsoft-com:vml" Requires="v">
                <p:oleObj name="Clip" r:id="rId15" imgW="7049729" imgH="2841523" progId="MS_ClipArt_Gallery.5">
                  <p:embed/>
                </p:oleObj>
              </mc:Choice>
              <mc:Fallback>
                <p:oleObj name="Clip" r:id="rId15"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1800" y="1892174"/>
                        <a:ext cx="609600" cy="2476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9" name="Object 47"/>
          <p:cNvGraphicFramePr>
            <a:graphicFrameLocks noChangeAspect="1"/>
          </p:cNvGraphicFramePr>
          <p:nvPr>
            <p:extLst>
              <p:ext uri="{D42A27DB-BD31-4B8C-83A1-F6EECF244321}">
                <p14:modId xmlns:p14="http://schemas.microsoft.com/office/powerpoint/2010/main" val="1293657158"/>
              </p:ext>
            </p:extLst>
          </p:nvPr>
        </p:nvGraphicFramePr>
        <p:xfrm>
          <a:off x="7086600" y="3886200"/>
          <a:ext cx="533400" cy="214313"/>
        </p:xfrm>
        <a:graphic>
          <a:graphicData uri="http://schemas.openxmlformats.org/presentationml/2006/ole">
            <mc:AlternateContent xmlns:mc="http://schemas.openxmlformats.org/markup-compatibility/2006">
              <mc:Choice xmlns:v="urn:schemas-microsoft-com:vml" Requires="v">
                <p:oleObj name="Clip" r:id="rId16" imgW="7049729" imgH="2841523" progId="MS_ClipArt_Gallery.5">
                  <p:embed/>
                </p:oleObj>
              </mc:Choice>
              <mc:Fallback>
                <p:oleObj name="Clip" r:id="rId16"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6600" y="3886200"/>
                        <a:ext cx="533400" cy="2143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70" name="Object 48"/>
          <p:cNvGraphicFramePr>
            <a:graphicFrameLocks noChangeAspect="1"/>
          </p:cNvGraphicFramePr>
          <p:nvPr>
            <p:extLst>
              <p:ext uri="{D42A27DB-BD31-4B8C-83A1-F6EECF244321}">
                <p14:modId xmlns:p14="http://schemas.microsoft.com/office/powerpoint/2010/main" val="240293281"/>
              </p:ext>
            </p:extLst>
          </p:nvPr>
        </p:nvGraphicFramePr>
        <p:xfrm>
          <a:off x="7010400" y="3034117"/>
          <a:ext cx="609600" cy="246063"/>
        </p:xfrm>
        <a:graphic>
          <a:graphicData uri="http://schemas.openxmlformats.org/presentationml/2006/ole">
            <mc:AlternateContent xmlns:mc="http://schemas.openxmlformats.org/markup-compatibility/2006">
              <mc:Choice xmlns:v="urn:schemas-microsoft-com:vml" Requires="v">
                <p:oleObj name="Clip" r:id="rId17" imgW="7049729" imgH="2841523" progId="MS_ClipArt_Gallery.5">
                  <p:embed/>
                </p:oleObj>
              </mc:Choice>
              <mc:Fallback>
                <p:oleObj name="Clip" r:id="rId17"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400" y="3034117"/>
                        <a:ext cx="609600" cy="246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71" name="Object 49"/>
          <p:cNvGraphicFramePr>
            <a:graphicFrameLocks noChangeAspect="1"/>
          </p:cNvGraphicFramePr>
          <p:nvPr>
            <p:extLst>
              <p:ext uri="{D42A27DB-BD31-4B8C-83A1-F6EECF244321}">
                <p14:modId xmlns:p14="http://schemas.microsoft.com/office/powerpoint/2010/main" val="233670342"/>
              </p:ext>
            </p:extLst>
          </p:nvPr>
        </p:nvGraphicFramePr>
        <p:xfrm>
          <a:off x="7239000" y="4463256"/>
          <a:ext cx="533400" cy="215900"/>
        </p:xfrm>
        <a:graphic>
          <a:graphicData uri="http://schemas.openxmlformats.org/presentationml/2006/ole">
            <mc:AlternateContent xmlns:mc="http://schemas.openxmlformats.org/markup-compatibility/2006">
              <mc:Choice xmlns:v="urn:schemas-microsoft-com:vml" Requires="v">
                <p:oleObj name="Clip" r:id="rId18" imgW="7049729" imgH="2841523" progId="MS_ClipArt_Gallery.5">
                  <p:embed/>
                </p:oleObj>
              </mc:Choice>
              <mc:Fallback>
                <p:oleObj name="Clip" r:id="rId18"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9000" y="4463256"/>
                        <a:ext cx="533400" cy="2159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9472" name="Line 50"/>
          <p:cNvSpPr>
            <a:spLocks noChangeShapeType="1"/>
          </p:cNvSpPr>
          <p:nvPr/>
        </p:nvSpPr>
        <p:spPr bwMode="auto">
          <a:xfrm>
            <a:off x="1981200" y="2743200"/>
            <a:ext cx="914400" cy="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73" name="Line 51"/>
          <p:cNvSpPr>
            <a:spLocks noChangeShapeType="1"/>
          </p:cNvSpPr>
          <p:nvPr/>
        </p:nvSpPr>
        <p:spPr bwMode="auto">
          <a:xfrm>
            <a:off x="1981200" y="2895600"/>
            <a:ext cx="1219200" cy="10668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74" name="Line 52"/>
          <p:cNvSpPr>
            <a:spLocks noChangeShapeType="1"/>
          </p:cNvSpPr>
          <p:nvPr/>
        </p:nvSpPr>
        <p:spPr bwMode="auto">
          <a:xfrm flipV="1">
            <a:off x="1981200" y="2971800"/>
            <a:ext cx="990600" cy="11430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75" name="Line 53"/>
          <p:cNvSpPr>
            <a:spLocks noChangeShapeType="1"/>
          </p:cNvSpPr>
          <p:nvPr/>
        </p:nvSpPr>
        <p:spPr bwMode="auto">
          <a:xfrm>
            <a:off x="2057400" y="4267200"/>
            <a:ext cx="990600" cy="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76" name="Line 54"/>
          <p:cNvSpPr>
            <a:spLocks noChangeShapeType="1"/>
          </p:cNvSpPr>
          <p:nvPr/>
        </p:nvSpPr>
        <p:spPr bwMode="auto">
          <a:xfrm flipV="1">
            <a:off x="4191000" y="2362200"/>
            <a:ext cx="838200" cy="2286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77" name="Line 55"/>
          <p:cNvSpPr>
            <a:spLocks noChangeShapeType="1"/>
          </p:cNvSpPr>
          <p:nvPr/>
        </p:nvSpPr>
        <p:spPr bwMode="auto">
          <a:xfrm>
            <a:off x="4191000" y="2667000"/>
            <a:ext cx="685800" cy="2286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79" name="Line 57"/>
          <p:cNvSpPr>
            <a:spLocks noChangeShapeType="1"/>
          </p:cNvSpPr>
          <p:nvPr/>
        </p:nvSpPr>
        <p:spPr bwMode="auto">
          <a:xfrm flipV="1">
            <a:off x="4267200" y="3962400"/>
            <a:ext cx="685800" cy="1524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0" name="Line 58"/>
          <p:cNvSpPr>
            <a:spLocks noChangeShapeType="1"/>
          </p:cNvSpPr>
          <p:nvPr/>
        </p:nvSpPr>
        <p:spPr bwMode="auto">
          <a:xfrm>
            <a:off x="4267200" y="4267200"/>
            <a:ext cx="762000" cy="6858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2" name="Line 60"/>
          <p:cNvSpPr>
            <a:spLocks noChangeShapeType="1"/>
          </p:cNvSpPr>
          <p:nvPr/>
        </p:nvSpPr>
        <p:spPr bwMode="auto">
          <a:xfrm flipV="1">
            <a:off x="5791200" y="2020887"/>
            <a:ext cx="987524" cy="24765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3" name="Line 61"/>
          <p:cNvSpPr>
            <a:spLocks noChangeShapeType="1"/>
          </p:cNvSpPr>
          <p:nvPr/>
        </p:nvSpPr>
        <p:spPr bwMode="auto">
          <a:xfrm>
            <a:off x="5867400" y="2344736"/>
            <a:ext cx="911324" cy="228599"/>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4" name="Line 62"/>
          <p:cNvSpPr>
            <a:spLocks noChangeShapeType="1"/>
          </p:cNvSpPr>
          <p:nvPr/>
        </p:nvSpPr>
        <p:spPr bwMode="auto">
          <a:xfrm>
            <a:off x="5867400" y="3030537"/>
            <a:ext cx="1075556" cy="93662"/>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5" name="Line 63"/>
          <p:cNvSpPr>
            <a:spLocks noChangeShapeType="1"/>
          </p:cNvSpPr>
          <p:nvPr/>
        </p:nvSpPr>
        <p:spPr bwMode="auto">
          <a:xfrm>
            <a:off x="5867400" y="3124200"/>
            <a:ext cx="1143000" cy="727074"/>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6" name="Line 64"/>
          <p:cNvSpPr>
            <a:spLocks noChangeShapeType="1"/>
          </p:cNvSpPr>
          <p:nvPr/>
        </p:nvSpPr>
        <p:spPr bwMode="auto">
          <a:xfrm flipV="1">
            <a:off x="5867400" y="3302562"/>
            <a:ext cx="1066800" cy="583638"/>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7" name="Line 65"/>
          <p:cNvSpPr>
            <a:spLocks noChangeShapeType="1"/>
          </p:cNvSpPr>
          <p:nvPr/>
        </p:nvSpPr>
        <p:spPr bwMode="auto">
          <a:xfrm>
            <a:off x="5943600" y="3962399"/>
            <a:ext cx="1066800" cy="17463"/>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8" name="Line 66"/>
          <p:cNvSpPr>
            <a:spLocks noChangeShapeType="1"/>
          </p:cNvSpPr>
          <p:nvPr/>
        </p:nvSpPr>
        <p:spPr bwMode="auto">
          <a:xfrm flipV="1">
            <a:off x="5867400" y="4572000"/>
            <a:ext cx="1295400" cy="3810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9" name="Line 67"/>
          <p:cNvSpPr>
            <a:spLocks noChangeShapeType="1"/>
          </p:cNvSpPr>
          <p:nvPr/>
        </p:nvSpPr>
        <p:spPr bwMode="auto">
          <a:xfrm>
            <a:off x="5943600" y="5105400"/>
            <a:ext cx="1066800" cy="1524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90" name="Text Box 69"/>
          <p:cNvSpPr txBox="1">
            <a:spLocks noChangeArrowheads="1"/>
          </p:cNvSpPr>
          <p:nvPr/>
        </p:nvSpPr>
        <p:spPr bwMode="auto">
          <a:xfrm>
            <a:off x="1066800" y="5791200"/>
            <a:ext cx="13716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solidFill>
                  <a:srgbClr val="800000"/>
                </a:solidFill>
                <a:latin typeface="Tw Cen MT" panose="020B0602020104020603" pitchFamily="34" charset="0"/>
              </a:rPr>
              <a:t>Suppliers</a:t>
            </a:r>
          </a:p>
        </p:txBody>
      </p:sp>
      <p:sp>
        <p:nvSpPr>
          <p:cNvPr id="19491" name="Text Box 70"/>
          <p:cNvSpPr txBox="1">
            <a:spLocks noChangeArrowheads="1"/>
          </p:cNvSpPr>
          <p:nvPr/>
        </p:nvSpPr>
        <p:spPr bwMode="auto">
          <a:xfrm>
            <a:off x="2895600" y="5715000"/>
            <a:ext cx="1447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dirty="0">
                <a:solidFill>
                  <a:srgbClr val="800000"/>
                </a:solidFill>
                <a:latin typeface="Tw Cen MT" panose="020B0602020104020603" pitchFamily="34" charset="0"/>
              </a:rPr>
              <a:t>Regional Warehouses</a:t>
            </a:r>
          </a:p>
        </p:txBody>
      </p:sp>
      <p:sp>
        <p:nvSpPr>
          <p:cNvPr id="19492" name="Text Box 71"/>
          <p:cNvSpPr txBox="1">
            <a:spLocks noChangeArrowheads="1"/>
          </p:cNvSpPr>
          <p:nvPr/>
        </p:nvSpPr>
        <p:spPr bwMode="auto">
          <a:xfrm>
            <a:off x="4953000" y="5562600"/>
            <a:ext cx="1219200"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dirty="0">
                <a:solidFill>
                  <a:srgbClr val="800000"/>
                </a:solidFill>
                <a:latin typeface="Tw Cen MT" panose="020B0602020104020603" pitchFamily="34" charset="0"/>
              </a:rPr>
              <a:t>Local Fulfillment Centers</a:t>
            </a:r>
          </a:p>
        </p:txBody>
      </p:sp>
      <p:sp>
        <p:nvSpPr>
          <p:cNvPr id="19493" name="Text Box 72"/>
          <p:cNvSpPr txBox="1">
            <a:spLocks noChangeArrowheads="1"/>
          </p:cNvSpPr>
          <p:nvPr/>
        </p:nvSpPr>
        <p:spPr bwMode="auto">
          <a:xfrm>
            <a:off x="7086600" y="5791200"/>
            <a:ext cx="12954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dirty="0">
                <a:solidFill>
                  <a:srgbClr val="800000"/>
                </a:solidFill>
                <a:latin typeface="Tw Cen MT" panose="020B0602020104020603" pitchFamily="34" charset="0"/>
              </a:rPr>
              <a:t>Consumers</a:t>
            </a:r>
          </a:p>
        </p:txBody>
      </p:sp>
      <p:sp>
        <p:nvSpPr>
          <p:cNvPr id="2" name="Oval 1"/>
          <p:cNvSpPr/>
          <p:nvPr/>
        </p:nvSpPr>
        <p:spPr>
          <a:xfrm>
            <a:off x="685800" y="2133600"/>
            <a:ext cx="1600200" cy="28194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w Cen MT" panose="020B0602020104020603" pitchFamily="34" charset="0"/>
            </a:endParaRPr>
          </a:p>
        </p:txBody>
      </p:sp>
      <p:sp>
        <p:nvSpPr>
          <p:cNvPr id="38" name="Rectangle 2">
            <a:extLst>
              <a:ext uri="{FF2B5EF4-FFF2-40B4-BE49-F238E27FC236}">
                <a16:creationId xmlns:a16="http://schemas.microsoft.com/office/drawing/2014/main" id="{0D79E615-90A4-4F2C-9FEF-D9C9243781A5}"/>
              </a:ext>
            </a:extLst>
          </p:cNvPr>
          <p:cNvSpPr txBox="1">
            <a:spLocks noChangeArrowheads="1"/>
          </p:cNvSpPr>
          <p:nvPr/>
        </p:nvSpPr>
        <p:spPr>
          <a:xfrm>
            <a:off x="626047" y="81186"/>
            <a:ext cx="8653906" cy="82088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000" b="0" kern="1200">
                <a:solidFill>
                  <a:srgbClr val="000099"/>
                </a:solidFill>
                <a:latin typeface="Tw Cen MT" panose="020B0602020104020603" pitchFamily="34" charset="0"/>
                <a:ea typeface="Verdana" panose="020B0604030504040204" pitchFamily="34" charset="0"/>
                <a:cs typeface="Verdana" panose="020B0604030504040204" pitchFamily="34" charset="0"/>
              </a:defRPr>
            </a:lvl1pPr>
          </a:lstStyle>
          <a:p>
            <a:r>
              <a:rPr lang="en-US" dirty="0"/>
              <a:t>Decision 1</a:t>
            </a:r>
          </a:p>
        </p:txBody>
      </p:sp>
    </p:spTree>
    <p:extLst>
      <p:ext uri="{BB962C8B-B14F-4D97-AF65-F5344CB8AC3E}">
        <p14:creationId xmlns:p14="http://schemas.microsoft.com/office/powerpoint/2010/main" val="3973716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sz="quarter"/>
          </p:nvPr>
        </p:nvSpPr>
        <p:spPr>
          <a:xfrm>
            <a:off x="266700" y="155099"/>
            <a:ext cx="7086600" cy="715963"/>
          </a:xfrm>
        </p:spPr>
        <p:txBody>
          <a:bodyPr>
            <a:normAutofit/>
          </a:bodyPr>
          <a:lstStyle/>
          <a:p>
            <a:pPr algn="l" eaLnBrk="1" hangingPunct="1"/>
            <a:r>
              <a:rPr lang="en-US" dirty="0">
                <a:solidFill>
                  <a:srgbClr val="800000"/>
                </a:solidFill>
              </a:rPr>
              <a:t> </a:t>
            </a:r>
            <a:r>
              <a:rPr lang="en-US" dirty="0"/>
              <a:t>Supply</a:t>
            </a:r>
            <a:r>
              <a:rPr lang="en-US" dirty="0">
                <a:solidFill>
                  <a:srgbClr val="800000"/>
                </a:solidFill>
              </a:rPr>
              <a:t> </a:t>
            </a:r>
            <a:r>
              <a:rPr lang="en-US" dirty="0"/>
              <a:t>chain</a:t>
            </a:r>
            <a:r>
              <a:rPr lang="en-US" dirty="0">
                <a:solidFill>
                  <a:srgbClr val="800000"/>
                </a:solidFill>
              </a:rPr>
              <a:t> </a:t>
            </a:r>
            <a:r>
              <a:rPr lang="en-US" dirty="0"/>
              <a:t>of online retailing </a:t>
            </a:r>
          </a:p>
        </p:txBody>
      </p:sp>
      <p:graphicFrame>
        <p:nvGraphicFramePr>
          <p:cNvPr id="19458" name="Object 31"/>
          <p:cNvGraphicFramePr>
            <a:graphicFrameLocks noGrp="1" noChangeAspect="1"/>
          </p:cNvGraphicFramePr>
          <p:nvPr>
            <p:ph sz="quarter" idx="1"/>
            <p:extLst>
              <p:ext uri="{D42A27DB-BD31-4B8C-83A1-F6EECF244321}">
                <p14:modId xmlns:p14="http://schemas.microsoft.com/office/powerpoint/2010/main" val="258922807"/>
              </p:ext>
            </p:extLst>
          </p:nvPr>
        </p:nvGraphicFramePr>
        <p:xfrm>
          <a:off x="3124200" y="2614136"/>
          <a:ext cx="989013" cy="455613"/>
        </p:xfrm>
        <a:graphic>
          <a:graphicData uri="http://schemas.openxmlformats.org/presentationml/2006/ole">
            <mc:AlternateContent xmlns:mc="http://schemas.openxmlformats.org/markup-compatibility/2006">
              <mc:Choice xmlns:v="urn:schemas-microsoft-com:vml" Requires="v">
                <p:oleObj name="Clip" r:id="rId2" imgW="5278138" imgH="2430807" progId="MS_ClipArt_Gallery.5">
                  <p:embed/>
                </p:oleObj>
              </mc:Choice>
              <mc:Fallback>
                <p:oleObj name="Clip" r:id="rId2"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614136"/>
                        <a:ext cx="989013" cy="4556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59" name="Object 33"/>
          <p:cNvGraphicFramePr>
            <a:graphicFrameLocks noGrp="1" noChangeAspect="1"/>
          </p:cNvGraphicFramePr>
          <p:nvPr>
            <p:ph sz="quarter" idx="2"/>
            <p:extLst>
              <p:ext uri="{D42A27DB-BD31-4B8C-83A1-F6EECF244321}">
                <p14:modId xmlns:p14="http://schemas.microsoft.com/office/powerpoint/2010/main" val="4212940802"/>
              </p:ext>
            </p:extLst>
          </p:nvPr>
        </p:nvGraphicFramePr>
        <p:xfrm>
          <a:off x="914400" y="2537936"/>
          <a:ext cx="990600" cy="512763"/>
        </p:xfrm>
        <a:graphic>
          <a:graphicData uri="http://schemas.openxmlformats.org/presentationml/2006/ole">
            <mc:AlternateContent xmlns:mc="http://schemas.openxmlformats.org/markup-compatibility/2006">
              <mc:Choice xmlns:v="urn:schemas-microsoft-com:vml" Requires="v">
                <p:oleObj name="Clip" r:id="rId4" imgW="5809706" imgH="3010989" progId="MS_ClipArt_Gallery.5">
                  <p:embed/>
                </p:oleObj>
              </mc:Choice>
              <mc:Fallback>
                <p:oleObj name="Clip" r:id="rId4" imgW="5809706" imgH="3010989" progId="MS_ClipArt_Gallery.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2537936"/>
                        <a:ext cx="990600" cy="5127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60" name="Object 35"/>
          <p:cNvGraphicFramePr>
            <a:graphicFrameLocks noGrp="1" noChangeAspect="1"/>
          </p:cNvGraphicFramePr>
          <p:nvPr>
            <p:ph sz="quarter" idx="3"/>
            <p:extLst>
              <p:ext uri="{D42A27DB-BD31-4B8C-83A1-F6EECF244321}">
                <p14:modId xmlns:p14="http://schemas.microsoft.com/office/powerpoint/2010/main" val="3711189305"/>
              </p:ext>
            </p:extLst>
          </p:nvPr>
        </p:nvGraphicFramePr>
        <p:xfrm>
          <a:off x="7200900" y="2089466"/>
          <a:ext cx="609600" cy="246063"/>
        </p:xfrm>
        <a:graphic>
          <a:graphicData uri="http://schemas.openxmlformats.org/presentationml/2006/ole">
            <mc:AlternateContent xmlns:mc="http://schemas.openxmlformats.org/markup-compatibility/2006">
              <mc:Choice xmlns:v="urn:schemas-microsoft-com:vml" Requires="v">
                <p:oleObj name="Clip" r:id="rId6" imgW="7049729" imgH="2841523" progId="MS_ClipArt_Gallery.5">
                  <p:embed/>
                </p:oleObj>
              </mc:Choice>
              <mc:Fallback>
                <p:oleObj name="Clip" r:id="rId6"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0900" y="2089466"/>
                        <a:ext cx="609600" cy="246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61" name="Object 37"/>
          <p:cNvGraphicFramePr>
            <a:graphicFrameLocks noGrp="1" noChangeAspect="1"/>
          </p:cNvGraphicFramePr>
          <p:nvPr>
            <p:ph sz="quarter" idx="4"/>
            <p:extLst>
              <p:ext uri="{D42A27DB-BD31-4B8C-83A1-F6EECF244321}">
                <p14:modId xmlns:p14="http://schemas.microsoft.com/office/powerpoint/2010/main" val="781238104"/>
              </p:ext>
            </p:extLst>
          </p:nvPr>
        </p:nvGraphicFramePr>
        <p:xfrm>
          <a:off x="990600" y="4061936"/>
          <a:ext cx="990600" cy="512763"/>
        </p:xfrm>
        <a:graphic>
          <a:graphicData uri="http://schemas.openxmlformats.org/presentationml/2006/ole">
            <mc:AlternateContent xmlns:mc="http://schemas.openxmlformats.org/markup-compatibility/2006">
              <mc:Choice xmlns:v="urn:schemas-microsoft-com:vml" Requires="v">
                <p:oleObj name="Clip" r:id="rId8" imgW="5809706" imgH="3010989" progId="MS_ClipArt_Gallery.5">
                  <p:embed/>
                </p:oleObj>
              </mc:Choice>
              <mc:Fallback>
                <p:oleObj name="Clip" r:id="rId8" imgW="5809706" imgH="3010989" progId="MS_ClipArt_Gallery.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4061936"/>
                        <a:ext cx="990600" cy="5127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62" name="Object 39"/>
          <p:cNvGraphicFramePr>
            <a:graphicFrameLocks noChangeAspect="1"/>
          </p:cNvGraphicFramePr>
          <p:nvPr>
            <p:extLst>
              <p:ext uri="{D42A27DB-BD31-4B8C-83A1-F6EECF244321}">
                <p14:modId xmlns:p14="http://schemas.microsoft.com/office/powerpoint/2010/main" val="1135933935"/>
              </p:ext>
            </p:extLst>
          </p:nvPr>
        </p:nvGraphicFramePr>
        <p:xfrm>
          <a:off x="3200400" y="4138136"/>
          <a:ext cx="990600" cy="457200"/>
        </p:xfrm>
        <a:graphic>
          <a:graphicData uri="http://schemas.openxmlformats.org/presentationml/2006/ole">
            <mc:AlternateContent xmlns:mc="http://schemas.openxmlformats.org/markup-compatibility/2006">
              <mc:Choice xmlns:v="urn:schemas-microsoft-com:vml" Requires="v">
                <p:oleObj name="Clip" r:id="rId9" imgW="5278138" imgH="2430807" progId="MS_ClipArt_Gallery.5">
                  <p:embed/>
                </p:oleObj>
              </mc:Choice>
              <mc:Fallback>
                <p:oleObj name="Clip" r:id="rId9"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138136"/>
                        <a:ext cx="990600" cy="457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3" name="Object 40"/>
          <p:cNvGraphicFramePr>
            <a:graphicFrameLocks noChangeAspect="1"/>
          </p:cNvGraphicFramePr>
          <p:nvPr>
            <p:extLst>
              <p:ext uri="{D42A27DB-BD31-4B8C-83A1-F6EECF244321}">
                <p14:modId xmlns:p14="http://schemas.microsoft.com/office/powerpoint/2010/main" val="1615388269"/>
              </p:ext>
            </p:extLst>
          </p:nvPr>
        </p:nvGraphicFramePr>
        <p:xfrm>
          <a:off x="5029200" y="1928336"/>
          <a:ext cx="685800" cy="315913"/>
        </p:xfrm>
        <a:graphic>
          <a:graphicData uri="http://schemas.openxmlformats.org/presentationml/2006/ole">
            <mc:AlternateContent xmlns:mc="http://schemas.openxmlformats.org/markup-compatibility/2006">
              <mc:Choice xmlns:v="urn:schemas-microsoft-com:vml" Requires="v">
                <p:oleObj name="Clip" r:id="rId10" imgW="5278138" imgH="2430807" progId="MS_ClipArt_Gallery.5">
                  <p:embed/>
                </p:oleObj>
              </mc:Choice>
              <mc:Fallback>
                <p:oleObj name="Clip" r:id="rId10"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928336"/>
                        <a:ext cx="685800" cy="3159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4" name="Object 41"/>
          <p:cNvGraphicFramePr>
            <a:graphicFrameLocks noChangeAspect="1"/>
          </p:cNvGraphicFramePr>
          <p:nvPr>
            <p:extLst>
              <p:ext uri="{D42A27DB-BD31-4B8C-83A1-F6EECF244321}">
                <p14:modId xmlns:p14="http://schemas.microsoft.com/office/powerpoint/2010/main" val="3204137539"/>
              </p:ext>
            </p:extLst>
          </p:nvPr>
        </p:nvGraphicFramePr>
        <p:xfrm>
          <a:off x="5029200" y="2995136"/>
          <a:ext cx="685800" cy="315913"/>
        </p:xfrm>
        <a:graphic>
          <a:graphicData uri="http://schemas.openxmlformats.org/presentationml/2006/ole">
            <mc:AlternateContent xmlns:mc="http://schemas.openxmlformats.org/markup-compatibility/2006">
              <mc:Choice xmlns:v="urn:schemas-microsoft-com:vml" Requires="v">
                <p:oleObj name="Clip" r:id="rId11" imgW="5278138" imgH="2430807" progId="MS_ClipArt_Gallery.5">
                  <p:embed/>
                </p:oleObj>
              </mc:Choice>
              <mc:Fallback>
                <p:oleObj name="Clip" r:id="rId11"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995136"/>
                        <a:ext cx="685800" cy="3159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5" name="Object 42"/>
          <p:cNvGraphicFramePr>
            <a:graphicFrameLocks noChangeAspect="1"/>
          </p:cNvGraphicFramePr>
          <p:nvPr>
            <p:extLst>
              <p:ext uri="{D42A27DB-BD31-4B8C-83A1-F6EECF244321}">
                <p14:modId xmlns:p14="http://schemas.microsoft.com/office/powerpoint/2010/main" val="2052923380"/>
              </p:ext>
            </p:extLst>
          </p:nvPr>
        </p:nvGraphicFramePr>
        <p:xfrm>
          <a:off x="5105400" y="3909536"/>
          <a:ext cx="685800" cy="315913"/>
        </p:xfrm>
        <a:graphic>
          <a:graphicData uri="http://schemas.openxmlformats.org/presentationml/2006/ole">
            <mc:AlternateContent xmlns:mc="http://schemas.openxmlformats.org/markup-compatibility/2006">
              <mc:Choice xmlns:v="urn:schemas-microsoft-com:vml" Requires="v">
                <p:oleObj name="Clip" r:id="rId12" imgW="5278138" imgH="2430807" progId="MS_ClipArt_Gallery.5">
                  <p:embed/>
                </p:oleObj>
              </mc:Choice>
              <mc:Fallback>
                <p:oleObj name="Clip" r:id="rId12"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3909536"/>
                        <a:ext cx="685800" cy="3159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6" name="Object 43"/>
          <p:cNvGraphicFramePr>
            <a:graphicFrameLocks noChangeAspect="1"/>
          </p:cNvGraphicFramePr>
          <p:nvPr>
            <p:extLst>
              <p:ext uri="{D42A27DB-BD31-4B8C-83A1-F6EECF244321}">
                <p14:modId xmlns:p14="http://schemas.microsoft.com/office/powerpoint/2010/main" val="3260433421"/>
              </p:ext>
            </p:extLst>
          </p:nvPr>
        </p:nvGraphicFramePr>
        <p:xfrm>
          <a:off x="5105400" y="5052536"/>
          <a:ext cx="685800" cy="315913"/>
        </p:xfrm>
        <a:graphic>
          <a:graphicData uri="http://schemas.openxmlformats.org/presentationml/2006/ole">
            <mc:AlternateContent xmlns:mc="http://schemas.openxmlformats.org/markup-compatibility/2006">
              <mc:Choice xmlns:v="urn:schemas-microsoft-com:vml" Requires="v">
                <p:oleObj name="Clip" r:id="rId13" imgW="5278138" imgH="2430807" progId="MS_ClipArt_Gallery.5">
                  <p:embed/>
                </p:oleObj>
              </mc:Choice>
              <mc:Fallback>
                <p:oleObj name="Clip" r:id="rId13"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5052536"/>
                        <a:ext cx="685800" cy="3159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7" name="Object 45"/>
          <p:cNvGraphicFramePr>
            <a:graphicFrameLocks noChangeAspect="1"/>
          </p:cNvGraphicFramePr>
          <p:nvPr>
            <p:extLst>
              <p:ext uri="{D42A27DB-BD31-4B8C-83A1-F6EECF244321}">
                <p14:modId xmlns:p14="http://schemas.microsoft.com/office/powerpoint/2010/main" val="1648184041"/>
              </p:ext>
            </p:extLst>
          </p:nvPr>
        </p:nvGraphicFramePr>
        <p:xfrm>
          <a:off x="7162800" y="5433536"/>
          <a:ext cx="533400" cy="215900"/>
        </p:xfrm>
        <a:graphic>
          <a:graphicData uri="http://schemas.openxmlformats.org/presentationml/2006/ole">
            <mc:AlternateContent xmlns:mc="http://schemas.openxmlformats.org/markup-compatibility/2006">
              <mc:Choice xmlns:v="urn:schemas-microsoft-com:vml" Requires="v">
                <p:oleObj name="Clip" r:id="rId14" imgW="7049729" imgH="2841523" progId="MS_ClipArt_Gallery.5">
                  <p:embed/>
                </p:oleObj>
              </mc:Choice>
              <mc:Fallback>
                <p:oleObj name="Clip" r:id="rId14"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800" y="5433536"/>
                        <a:ext cx="533400" cy="2159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8" name="Object 46"/>
          <p:cNvGraphicFramePr>
            <a:graphicFrameLocks noChangeAspect="1"/>
          </p:cNvGraphicFramePr>
          <p:nvPr>
            <p:extLst>
              <p:ext uri="{D42A27DB-BD31-4B8C-83A1-F6EECF244321}">
                <p14:modId xmlns:p14="http://schemas.microsoft.com/office/powerpoint/2010/main" val="2219611508"/>
              </p:ext>
            </p:extLst>
          </p:nvPr>
        </p:nvGraphicFramePr>
        <p:xfrm>
          <a:off x="6858000" y="1394936"/>
          <a:ext cx="609600" cy="247650"/>
        </p:xfrm>
        <a:graphic>
          <a:graphicData uri="http://schemas.openxmlformats.org/presentationml/2006/ole">
            <mc:AlternateContent xmlns:mc="http://schemas.openxmlformats.org/markup-compatibility/2006">
              <mc:Choice xmlns:v="urn:schemas-microsoft-com:vml" Requires="v">
                <p:oleObj name="Clip" r:id="rId15" imgW="7049729" imgH="2841523" progId="MS_ClipArt_Gallery.5">
                  <p:embed/>
                </p:oleObj>
              </mc:Choice>
              <mc:Fallback>
                <p:oleObj name="Clip" r:id="rId15"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0" y="1394936"/>
                        <a:ext cx="609600" cy="2476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9" name="Object 47"/>
          <p:cNvGraphicFramePr>
            <a:graphicFrameLocks noChangeAspect="1"/>
          </p:cNvGraphicFramePr>
          <p:nvPr>
            <p:extLst>
              <p:ext uri="{D42A27DB-BD31-4B8C-83A1-F6EECF244321}">
                <p14:modId xmlns:p14="http://schemas.microsoft.com/office/powerpoint/2010/main" val="3770892958"/>
              </p:ext>
            </p:extLst>
          </p:nvPr>
        </p:nvGraphicFramePr>
        <p:xfrm>
          <a:off x="7086600" y="3833336"/>
          <a:ext cx="533400" cy="214313"/>
        </p:xfrm>
        <a:graphic>
          <a:graphicData uri="http://schemas.openxmlformats.org/presentationml/2006/ole">
            <mc:AlternateContent xmlns:mc="http://schemas.openxmlformats.org/markup-compatibility/2006">
              <mc:Choice xmlns:v="urn:schemas-microsoft-com:vml" Requires="v">
                <p:oleObj name="Clip" r:id="rId16" imgW="7049729" imgH="2841523" progId="MS_ClipArt_Gallery.5">
                  <p:embed/>
                </p:oleObj>
              </mc:Choice>
              <mc:Fallback>
                <p:oleObj name="Clip" r:id="rId16"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6600" y="3833336"/>
                        <a:ext cx="533400" cy="2143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70" name="Object 48"/>
          <p:cNvGraphicFramePr>
            <a:graphicFrameLocks noChangeAspect="1"/>
          </p:cNvGraphicFramePr>
          <p:nvPr>
            <p:extLst>
              <p:ext uri="{D42A27DB-BD31-4B8C-83A1-F6EECF244321}">
                <p14:modId xmlns:p14="http://schemas.microsoft.com/office/powerpoint/2010/main" val="1083609524"/>
              </p:ext>
            </p:extLst>
          </p:nvPr>
        </p:nvGraphicFramePr>
        <p:xfrm>
          <a:off x="6934200" y="2918936"/>
          <a:ext cx="609600" cy="246063"/>
        </p:xfrm>
        <a:graphic>
          <a:graphicData uri="http://schemas.openxmlformats.org/presentationml/2006/ole">
            <mc:AlternateContent xmlns:mc="http://schemas.openxmlformats.org/markup-compatibility/2006">
              <mc:Choice xmlns:v="urn:schemas-microsoft-com:vml" Requires="v">
                <p:oleObj name="Clip" r:id="rId17" imgW="7049729" imgH="2841523" progId="MS_ClipArt_Gallery.5">
                  <p:embed/>
                </p:oleObj>
              </mc:Choice>
              <mc:Fallback>
                <p:oleObj name="Clip" r:id="rId17"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4200" y="2918936"/>
                        <a:ext cx="609600" cy="246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71" name="Object 49"/>
          <p:cNvGraphicFramePr>
            <a:graphicFrameLocks noChangeAspect="1"/>
          </p:cNvGraphicFramePr>
          <p:nvPr>
            <p:extLst>
              <p:ext uri="{D42A27DB-BD31-4B8C-83A1-F6EECF244321}">
                <p14:modId xmlns:p14="http://schemas.microsoft.com/office/powerpoint/2010/main" val="1766620292"/>
              </p:ext>
            </p:extLst>
          </p:nvPr>
        </p:nvGraphicFramePr>
        <p:xfrm>
          <a:off x="7277100" y="4595336"/>
          <a:ext cx="533400" cy="215900"/>
        </p:xfrm>
        <a:graphic>
          <a:graphicData uri="http://schemas.openxmlformats.org/presentationml/2006/ole">
            <mc:AlternateContent xmlns:mc="http://schemas.openxmlformats.org/markup-compatibility/2006">
              <mc:Choice xmlns:v="urn:schemas-microsoft-com:vml" Requires="v">
                <p:oleObj name="Clip" r:id="rId18" imgW="7049729" imgH="2841523" progId="MS_ClipArt_Gallery.5">
                  <p:embed/>
                </p:oleObj>
              </mc:Choice>
              <mc:Fallback>
                <p:oleObj name="Clip" r:id="rId18"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7100" y="4595336"/>
                        <a:ext cx="533400" cy="2159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9472" name="Line 50"/>
          <p:cNvSpPr>
            <a:spLocks noChangeShapeType="1"/>
          </p:cNvSpPr>
          <p:nvPr/>
        </p:nvSpPr>
        <p:spPr bwMode="auto">
          <a:xfrm>
            <a:off x="1981200" y="2918936"/>
            <a:ext cx="914400" cy="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73" name="Line 51"/>
          <p:cNvSpPr>
            <a:spLocks noChangeShapeType="1"/>
          </p:cNvSpPr>
          <p:nvPr/>
        </p:nvSpPr>
        <p:spPr bwMode="auto">
          <a:xfrm>
            <a:off x="1981200" y="3071336"/>
            <a:ext cx="1219200" cy="10668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74" name="Line 52"/>
          <p:cNvSpPr>
            <a:spLocks noChangeShapeType="1"/>
          </p:cNvSpPr>
          <p:nvPr/>
        </p:nvSpPr>
        <p:spPr bwMode="auto">
          <a:xfrm flipV="1">
            <a:off x="1981200" y="3147536"/>
            <a:ext cx="990600" cy="11430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75" name="Line 53"/>
          <p:cNvSpPr>
            <a:spLocks noChangeShapeType="1"/>
          </p:cNvSpPr>
          <p:nvPr/>
        </p:nvSpPr>
        <p:spPr bwMode="auto">
          <a:xfrm>
            <a:off x="2057400" y="4442936"/>
            <a:ext cx="990600" cy="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76" name="Line 54"/>
          <p:cNvSpPr>
            <a:spLocks noChangeShapeType="1"/>
          </p:cNvSpPr>
          <p:nvPr/>
        </p:nvSpPr>
        <p:spPr bwMode="auto">
          <a:xfrm flipV="1">
            <a:off x="4191000" y="2233136"/>
            <a:ext cx="762000" cy="5334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77" name="Line 55"/>
          <p:cNvSpPr>
            <a:spLocks noChangeShapeType="1"/>
          </p:cNvSpPr>
          <p:nvPr/>
        </p:nvSpPr>
        <p:spPr bwMode="auto">
          <a:xfrm>
            <a:off x="4191000" y="2842736"/>
            <a:ext cx="685800" cy="2286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79" name="Line 57"/>
          <p:cNvSpPr>
            <a:spLocks noChangeShapeType="1"/>
          </p:cNvSpPr>
          <p:nvPr/>
        </p:nvSpPr>
        <p:spPr bwMode="auto">
          <a:xfrm flipV="1">
            <a:off x="4267200" y="4138136"/>
            <a:ext cx="685800" cy="1524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0" name="Line 58"/>
          <p:cNvSpPr>
            <a:spLocks noChangeShapeType="1"/>
          </p:cNvSpPr>
          <p:nvPr/>
        </p:nvSpPr>
        <p:spPr bwMode="auto">
          <a:xfrm>
            <a:off x="4267200" y="4442936"/>
            <a:ext cx="762000" cy="6858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2" name="Line 60"/>
          <p:cNvSpPr>
            <a:spLocks noChangeShapeType="1"/>
          </p:cNvSpPr>
          <p:nvPr/>
        </p:nvSpPr>
        <p:spPr bwMode="auto">
          <a:xfrm flipV="1">
            <a:off x="5867400" y="1623536"/>
            <a:ext cx="914400" cy="3810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3" name="Line 61"/>
          <p:cNvSpPr>
            <a:spLocks noChangeShapeType="1"/>
          </p:cNvSpPr>
          <p:nvPr/>
        </p:nvSpPr>
        <p:spPr bwMode="auto">
          <a:xfrm>
            <a:off x="5943600" y="2080736"/>
            <a:ext cx="1143000" cy="762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4" name="Line 62"/>
          <p:cNvSpPr>
            <a:spLocks noChangeShapeType="1"/>
          </p:cNvSpPr>
          <p:nvPr/>
        </p:nvSpPr>
        <p:spPr bwMode="auto">
          <a:xfrm flipV="1">
            <a:off x="5867400" y="2995136"/>
            <a:ext cx="990600" cy="1524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5" name="Line 63"/>
          <p:cNvSpPr>
            <a:spLocks noChangeShapeType="1"/>
          </p:cNvSpPr>
          <p:nvPr/>
        </p:nvSpPr>
        <p:spPr bwMode="auto">
          <a:xfrm>
            <a:off x="5867400" y="3299936"/>
            <a:ext cx="1219200" cy="4572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6" name="Line 64"/>
          <p:cNvSpPr>
            <a:spLocks noChangeShapeType="1"/>
          </p:cNvSpPr>
          <p:nvPr/>
        </p:nvSpPr>
        <p:spPr bwMode="auto">
          <a:xfrm flipV="1">
            <a:off x="5867400" y="3299936"/>
            <a:ext cx="1066800" cy="7620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7" name="Line 65"/>
          <p:cNvSpPr>
            <a:spLocks noChangeShapeType="1"/>
          </p:cNvSpPr>
          <p:nvPr/>
        </p:nvSpPr>
        <p:spPr bwMode="auto">
          <a:xfrm flipV="1">
            <a:off x="5943600" y="3985736"/>
            <a:ext cx="990600" cy="1524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8" name="Line 66"/>
          <p:cNvSpPr>
            <a:spLocks noChangeShapeType="1"/>
          </p:cNvSpPr>
          <p:nvPr/>
        </p:nvSpPr>
        <p:spPr bwMode="auto">
          <a:xfrm flipV="1">
            <a:off x="5867400" y="4747736"/>
            <a:ext cx="1295400" cy="3810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9" name="Line 67"/>
          <p:cNvSpPr>
            <a:spLocks noChangeShapeType="1"/>
          </p:cNvSpPr>
          <p:nvPr/>
        </p:nvSpPr>
        <p:spPr bwMode="auto">
          <a:xfrm>
            <a:off x="5943600" y="5281136"/>
            <a:ext cx="1066800" cy="1524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90" name="Text Box 69"/>
          <p:cNvSpPr txBox="1">
            <a:spLocks noChangeArrowheads="1"/>
          </p:cNvSpPr>
          <p:nvPr/>
        </p:nvSpPr>
        <p:spPr bwMode="auto">
          <a:xfrm>
            <a:off x="1066800" y="5814536"/>
            <a:ext cx="13716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solidFill>
                  <a:srgbClr val="800000"/>
                </a:solidFill>
                <a:latin typeface="Tw Cen MT" panose="020B0602020104020603" pitchFamily="34" charset="0"/>
              </a:rPr>
              <a:t>Suppliers</a:t>
            </a:r>
          </a:p>
        </p:txBody>
      </p:sp>
      <p:sp>
        <p:nvSpPr>
          <p:cNvPr id="19491" name="Text Box 70"/>
          <p:cNvSpPr txBox="1">
            <a:spLocks noChangeArrowheads="1"/>
          </p:cNvSpPr>
          <p:nvPr/>
        </p:nvSpPr>
        <p:spPr bwMode="auto">
          <a:xfrm>
            <a:off x="2895600" y="5738336"/>
            <a:ext cx="1447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dirty="0">
                <a:solidFill>
                  <a:srgbClr val="800000"/>
                </a:solidFill>
                <a:latin typeface="Tw Cen MT" panose="020B0602020104020603" pitchFamily="34" charset="0"/>
              </a:rPr>
              <a:t>Regional Warehouses</a:t>
            </a:r>
          </a:p>
        </p:txBody>
      </p:sp>
      <p:sp>
        <p:nvSpPr>
          <p:cNvPr id="19492" name="Text Box 71"/>
          <p:cNvSpPr txBox="1">
            <a:spLocks noChangeArrowheads="1"/>
          </p:cNvSpPr>
          <p:nvPr/>
        </p:nvSpPr>
        <p:spPr bwMode="auto">
          <a:xfrm>
            <a:off x="4953000" y="5585936"/>
            <a:ext cx="1219200"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dirty="0">
                <a:solidFill>
                  <a:srgbClr val="800000"/>
                </a:solidFill>
                <a:latin typeface="Tw Cen MT" panose="020B0602020104020603" pitchFamily="34" charset="0"/>
              </a:rPr>
              <a:t>Local Fulfillment Centers</a:t>
            </a:r>
          </a:p>
        </p:txBody>
      </p:sp>
      <p:sp>
        <p:nvSpPr>
          <p:cNvPr id="19493" name="Text Box 72"/>
          <p:cNvSpPr txBox="1">
            <a:spLocks noChangeArrowheads="1"/>
          </p:cNvSpPr>
          <p:nvPr/>
        </p:nvSpPr>
        <p:spPr bwMode="auto">
          <a:xfrm>
            <a:off x="7086600" y="5814536"/>
            <a:ext cx="12954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dirty="0">
                <a:solidFill>
                  <a:srgbClr val="800000"/>
                </a:solidFill>
                <a:latin typeface="Tw Cen MT" panose="020B0602020104020603" pitchFamily="34" charset="0"/>
              </a:rPr>
              <a:t>Consumers</a:t>
            </a:r>
          </a:p>
        </p:txBody>
      </p:sp>
    </p:spTree>
    <p:extLst>
      <p:ext uri="{BB962C8B-B14F-4D97-AF65-F5344CB8AC3E}">
        <p14:creationId xmlns:p14="http://schemas.microsoft.com/office/powerpoint/2010/main" val="3791659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2"/>
          <p:cNvSpPr>
            <a:spLocks noGrp="1" noChangeArrowheads="1"/>
          </p:cNvSpPr>
          <p:nvPr>
            <p:ph type="title" sz="quarter"/>
          </p:nvPr>
        </p:nvSpPr>
        <p:spPr>
          <a:xfrm>
            <a:off x="228600" y="948849"/>
            <a:ext cx="8686800" cy="1072816"/>
          </a:xfrm>
        </p:spPr>
        <p:txBody>
          <a:bodyPr/>
          <a:lstStyle/>
          <a:p>
            <a:pPr algn="l" eaLnBrk="1" hangingPunct="1"/>
            <a:r>
              <a:rPr lang="en-US" sz="2800" dirty="0">
                <a:solidFill>
                  <a:schemeClr val="accent5">
                    <a:lumMod val="50000"/>
                  </a:schemeClr>
                </a:solidFill>
              </a:rPr>
              <a:t>How much to store in each warehouse for each product?</a:t>
            </a:r>
          </a:p>
        </p:txBody>
      </p:sp>
      <p:graphicFrame>
        <p:nvGraphicFramePr>
          <p:cNvPr id="19458" name="Object 31"/>
          <p:cNvGraphicFramePr>
            <a:graphicFrameLocks noGrp="1" noChangeAspect="1"/>
          </p:cNvGraphicFramePr>
          <p:nvPr>
            <p:ph sz="quarter" idx="1"/>
            <p:extLst>
              <p:ext uri="{D42A27DB-BD31-4B8C-83A1-F6EECF244321}">
                <p14:modId xmlns:p14="http://schemas.microsoft.com/office/powerpoint/2010/main" val="4055554365"/>
              </p:ext>
            </p:extLst>
          </p:nvPr>
        </p:nvGraphicFramePr>
        <p:xfrm>
          <a:off x="3124200" y="2984500"/>
          <a:ext cx="989013" cy="455613"/>
        </p:xfrm>
        <a:graphic>
          <a:graphicData uri="http://schemas.openxmlformats.org/presentationml/2006/ole">
            <mc:AlternateContent xmlns:mc="http://schemas.openxmlformats.org/markup-compatibility/2006">
              <mc:Choice xmlns:v="urn:schemas-microsoft-com:vml" Requires="v">
                <p:oleObj name="Clip" r:id="rId2" imgW="5278138" imgH="2430807" progId="MS_ClipArt_Gallery.5">
                  <p:embed/>
                </p:oleObj>
              </mc:Choice>
              <mc:Fallback>
                <p:oleObj name="Clip" r:id="rId2"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984500"/>
                        <a:ext cx="989013" cy="4556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59" name="Object 33"/>
          <p:cNvGraphicFramePr>
            <a:graphicFrameLocks noGrp="1" noChangeAspect="1"/>
          </p:cNvGraphicFramePr>
          <p:nvPr>
            <p:ph sz="quarter" idx="2"/>
            <p:extLst>
              <p:ext uri="{D42A27DB-BD31-4B8C-83A1-F6EECF244321}">
                <p14:modId xmlns:p14="http://schemas.microsoft.com/office/powerpoint/2010/main" val="3945709383"/>
              </p:ext>
            </p:extLst>
          </p:nvPr>
        </p:nvGraphicFramePr>
        <p:xfrm>
          <a:off x="914400" y="2908300"/>
          <a:ext cx="990600" cy="512763"/>
        </p:xfrm>
        <a:graphic>
          <a:graphicData uri="http://schemas.openxmlformats.org/presentationml/2006/ole">
            <mc:AlternateContent xmlns:mc="http://schemas.openxmlformats.org/markup-compatibility/2006">
              <mc:Choice xmlns:v="urn:schemas-microsoft-com:vml" Requires="v">
                <p:oleObj name="Clip" r:id="rId4" imgW="5809706" imgH="3010989" progId="MS_ClipArt_Gallery.5">
                  <p:embed/>
                </p:oleObj>
              </mc:Choice>
              <mc:Fallback>
                <p:oleObj name="Clip" r:id="rId4" imgW="5809706" imgH="3010989" progId="MS_ClipArt_Gallery.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2908300"/>
                        <a:ext cx="990600" cy="5127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60" name="Object 35"/>
          <p:cNvGraphicFramePr>
            <a:graphicFrameLocks noGrp="1" noChangeAspect="1"/>
          </p:cNvGraphicFramePr>
          <p:nvPr>
            <p:ph sz="quarter" idx="3"/>
            <p:extLst>
              <p:ext uri="{D42A27DB-BD31-4B8C-83A1-F6EECF244321}">
                <p14:modId xmlns:p14="http://schemas.microsoft.com/office/powerpoint/2010/main" val="1931223020"/>
              </p:ext>
            </p:extLst>
          </p:nvPr>
        </p:nvGraphicFramePr>
        <p:xfrm>
          <a:off x="7042347" y="2719505"/>
          <a:ext cx="609600" cy="246063"/>
        </p:xfrm>
        <a:graphic>
          <a:graphicData uri="http://schemas.openxmlformats.org/presentationml/2006/ole">
            <mc:AlternateContent xmlns:mc="http://schemas.openxmlformats.org/markup-compatibility/2006">
              <mc:Choice xmlns:v="urn:schemas-microsoft-com:vml" Requires="v">
                <p:oleObj name="Clip" r:id="rId6" imgW="7049729" imgH="2841523" progId="MS_ClipArt_Gallery.5">
                  <p:embed/>
                </p:oleObj>
              </mc:Choice>
              <mc:Fallback>
                <p:oleObj name="Clip" r:id="rId6"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2347" y="2719505"/>
                        <a:ext cx="609600" cy="246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61" name="Object 37"/>
          <p:cNvGraphicFramePr>
            <a:graphicFrameLocks noGrp="1" noChangeAspect="1"/>
          </p:cNvGraphicFramePr>
          <p:nvPr>
            <p:ph sz="quarter" idx="4"/>
            <p:extLst>
              <p:ext uri="{D42A27DB-BD31-4B8C-83A1-F6EECF244321}">
                <p14:modId xmlns:p14="http://schemas.microsoft.com/office/powerpoint/2010/main" val="3419729839"/>
              </p:ext>
            </p:extLst>
          </p:nvPr>
        </p:nvGraphicFramePr>
        <p:xfrm>
          <a:off x="990600" y="4432300"/>
          <a:ext cx="990600" cy="512763"/>
        </p:xfrm>
        <a:graphic>
          <a:graphicData uri="http://schemas.openxmlformats.org/presentationml/2006/ole">
            <mc:AlternateContent xmlns:mc="http://schemas.openxmlformats.org/markup-compatibility/2006">
              <mc:Choice xmlns:v="urn:schemas-microsoft-com:vml" Requires="v">
                <p:oleObj name="Clip" r:id="rId8" imgW="5809706" imgH="3010989" progId="MS_ClipArt_Gallery.5">
                  <p:embed/>
                </p:oleObj>
              </mc:Choice>
              <mc:Fallback>
                <p:oleObj name="Clip" r:id="rId8" imgW="5809706" imgH="3010989" progId="MS_ClipArt_Gallery.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4432300"/>
                        <a:ext cx="990600" cy="5127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62" name="Object 39"/>
          <p:cNvGraphicFramePr>
            <a:graphicFrameLocks noChangeAspect="1"/>
          </p:cNvGraphicFramePr>
          <p:nvPr>
            <p:extLst>
              <p:ext uri="{D42A27DB-BD31-4B8C-83A1-F6EECF244321}">
                <p14:modId xmlns:p14="http://schemas.microsoft.com/office/powerpoint/2010/main" val="4029801506"/>
              </p:ext>
            </p:extLst>
          </p:nvPr>
        </p:nvGraphicFramePr>
        <p:xfrm>
          <a:off x="3200400" y="4508500"/>
          <a:ext cx="990600" cy="457200"/>
        </p:xfrm>
        <a:graphic>
          <a:graphicData uri="http://schemas.openxmlformats.org/presentationml/2006/ole">
            <mc:AlternateContent xmlns:mc="http://schemas.openxmlformats.org/markup-compatibility/2006">
              <mc:Choice xmlns:v="urn:schemas-microsoft-com:vml" Requires="v">
                <p:oleObj name="Clip" r:id="rId9" imgW="5278138" imgH="2430807" progId="MS_ClipArt_Gallery.5">
                  <p:embed/>
                </p:oleObj>
              </mc:Choice>
              <mc:Fallback>
                <p:oleObj name="Clip" r:id="rId9"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508500"/>
                        <a:ext cx="990600" cy="457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3" name="Object 40"/>
          <p:cNvGraphicFramePr>
            <a:graphicFrameLocks noChangeAspect="1"/>
          </p:cNvGraphicFramePr>
          <p:nvPr>
            <p:extLst>
              <p:ext uri="{D42A27DB-BD31-4B8C-83A1-F6EECF244321}">
                <p14:modId xmlns:p14="http://schemas.microsoft.com/office/powerpoint/2010/main" val="3254956646"/>
              </p:ext>
            </p:extLst>
          </p:nvPr>
        </p:nvGraphicFramePr>
        <p:xfrm>
          <a:off x="5029200" y="2298700"/>
          <a:ext cx="685800" cy="315913"/>
        </p:xfrm>
        <a:graphic>
          <a:graphicData uri="http://schemas.openxmlformats.org/presentationml/2006/ole">
            <mc:AlternateContent xmlns:mc="http://schemas.openxmlformats.org/markup-compatibility/2006">
              <mc:Choice xmlns:v="urn:schemas-microsoft-com:vml" Requires="v">
                <p:oleObj name="Clip" r:id="rId10" imgW="5278138" imgH="2430807" progId="MS_ClipArt_Gallery.5">
                  <p:embed/>
                </p:oleObj>
              </mc:Choice>
              <mc:Fallback>
                <p:oleObj name="Clip" r:id="rId10"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298700"/>
                        <a:ext cx="685800" cy="3159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4" name="Object 41"/>
          <p:cNvGraphicFramePr>
            <a:graphicFrameLocks noChangeAspect="1"/>
          </p:cNvGraphicFramePr>
          <p:nvPr>
            <p:extLst>
              <p:ext uri="{D42A27DB-BD31-4B8C-83A1-F6EECF244321}">
                <p14:modId xmlns:p14="http://schemas.microsoft.com/office/powerpoint/2010/main" val="2450884951"/>
              </p:ext>
            </p:extLst>
          </p:nvPr>
        </p:nvGraphicFramePr>
        <p:xfrm>
          <a:off x="5029200" y="3365500"/>
          <a:ext cx="685800" cy="315913"/>
        </p:xfrm>
        <a:graphic>
          <a:graphicData uri="http://schemas.openxmlformats.org/presentationml/2006/ole">
            <mc:AlternateContent xmlns:mc="http://schemas.openxmlformats.org/markup-compatibility/2006">
              <mc:Choice xmlns:v="urn:schemas-microsoft-com:vml" Requires="v">
                <p:oleObj name="Clip" r:id="rId11" imgW="5278138" imgH="2430807" progId="MS_ClipArt_Gallery.5">
                  <p:embed/>
                </p:oleObj>
              </mc:Choice>
              <mc:Fallback>
                <p:oleObj name="Clip" r:id="rId11"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3365500"/>
                        <a:ext cx="685800" cy="3159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5" name="Object 42"/>
          <p:cNvGraphicFramePr>
            <a:graphicFrameLocks noChangeAspect="1"/>
          </p:cNvGraphicFramePr>
          <p:nvPr>
            <p:extLst>
              <p:ext uri="{D42A27DB-BD31-4B8C-83A1-F6EECF244321}">
                <p14:modId xmlns:p14="http://schemas.microsoft.com/office/powerpoint/2010/main" val="1443987166"/>
              </p:ext>
            </p:extLst>
          </p:nvPr>
        </p:nvGraphicFramePr>
        <p:xfrm>
          <a:off x="5105400" y="4279900"/>
          <a:ext cx="685800" cy="315913"/>
        </p:xfrm>
        <a:graphic>
          <a:graphicData uri="http://schemas.openxmlformats.org/presentationml/2006/ole">
            <mc:AlternateContent xmlns:mc="http://schemas.openxmlformats.org/markup-compatibility/2006">
              <mc:Choice xmlns:v="urn:schemas-microsoft-com:vml" Requires="v">
                <p:oleObj name="Clip" r:id="rId12" imgW="5278138" imgH="2430807" progId="MS_ClipArt_Gallery.5">
                  <p:embed/>
                </p:oleObj>
              </mc:Choice>
              <mc:Fallback>
                <p:oleObj name="Clip" r:id="rId12"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4279900"/>
                        <a:ext cx="685800" cy="3159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6" name="Object 43"/>
          <p:cNvGraphicFramePr>
            <a:graphicFrameLocks noChangeAspect="1"/>
          </p:cNvGraphicFramePr>
          <p:nvPr>
            <p:extLst>
              <p:ext uri="{D42A27DB-BD31-4B8C-83A1-F6EECF244321}">
                <p14:modId xmlns:p14="http://schemas.microsoft.com/office/powerpoint/2010/main" val="1027167313"/>
              </p:ext>
            </p:extLst>
          </p:nvPr>
        </p:nvGraphicFramePr>
        <p:xfrm>
          <a:off x="5110370" y="5308600"/>
          <a:ext cx="685800" cy="315913"/>
        </p:xfrm>
        <a:graphic>
          <a:graphicData uri="http://schemas.openxmlformats.org/presentationml/2006/ole">
            <mc:AlternateContent xmlns:mc="http://schemas.openxmlformats.org/markup-compatibility/2006">
              <mc:Choice xmlns:v="urn:schemas-microsoft-com:vml" Requires="v">
                <p:oleObj name="Clip" r:id="rId13" imgW="5278138" imgH="2430807" progId="MS_ClipArt_Gallery.5">
                  <p:embed/>
                </p:oleObj>
              </mc:Choice>
              <mc:Fallback>
                <p:oleObj name="Clip" r:id="rId13"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0370" y="5308600"/>
                        <a:ext cx="685800" cy="3159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7" name="Object 45"/>
          <p:cNvGraphicFramePr>
            <a:graphicFrameLocks noChangeAspect="1"/>
          </p:cNvGraphicFramePr>
          <p:nvPr>
            <p:extLst>
              <p:ext uri="{D42A27DB-BD31-4B8C-83A1-F6EECF244321}">
                <p14:modId xmlns:p14="http://schemas.microsoft.com/office/powerpoint/2010/main" val="3848479193"/>
              </p:ext>
            </p:extLst>
          </p:nvPr>
        </p:nvGraphicFramePr>
        <p:xfrm>
          <a:off x="7086600" y="5621337"/>
          <a:ext cx="533400" cy="215900"/>
        </p:xfrm>
        <a:graphic>
          <a:graphicData uri="http://schemas.openxmlformats.org/presentationml/2006/ole">
            <mc:AlternateContent xmlns:mc="http://schemas.openxmlformats.org/markup-compatibility/2006">
              <mc:Choice xmlns:v="urn:schemas-microsoft-com:vml" Requires="v">
                <p:oleObj name="Clip" r:id="rId14" imgW="7049729" imgH="2841523" progId="MS_ClipArt_Gallery.5">
                  <p:embed/>
                </p:oleObj>
              </mc:Choice>
              <mc:Fallback>
                <p:oleObj name="Clip" r:id="rId14"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6600" y="5621337"/>
                        <a:ext cx="533400" cy="2159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8" name="Object 46"/>
          <p:cNvGraphicFramePr>
            <a:graphicFrameLocks noChangeAspect="1"/>
          </p:cNvGraphicFramePr>
          <p:nvPr>
            <p:extLst>
              <p:ext uri="{D42A27DB-BD31-4B8C-83A1-F6EECF244321}">
                <p14:modId xmlns:p14="http://schemas.microsoft.com/office/powerpoint/2010/main" val="2307693725"/>
              </p:ext>
            </p:extLst>
          </p:nvPr>
        </p:nvGraphicFramePr>
        <p:xfrm>
          <a:off x="6934200" y="1898650"/>
          <a:ext cx="609600" cy="247650"/>
        </p:xfrm>
        <a:graphic>
          <a:graphicData uri="http://schemas.openxmlformats.org/presentationml/2006/ole">
            <mc:AlternateContent xmlns:mc="http://schemas.openxmlformats.org/markup-compatibility/2006">
              <mc:Choice xmlns:v="urn:schemas-microsoft-com:vml" Requires="v">
                <p:oleObj name="Clip" r:id="rId15" imgW="7049729" imgH="2841523" progId="MS_ClipArt_Gallery.5">
                  <p:embed/>
                </p:oleObj>
              </mc:Choice>
              <mc:Fallback>
                <p:oleObj name="Clip" r:id="rId15"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4200" y="1898650"/>
                        <a:ext cx="609600" cy="2476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9" name="Object 47"/>
          <p:cNvGraphicFramePr>
            <a:graphicFrameLocks noChangeAspect="1"/>
          </p:cNvGraphicFramePr>
          <p:nvPr>
            <p:extLst>
              <p:ext uri="{D42A27DB-BD31-4B8C-83A1-F6EECF244321}">
                <p14:modId xmlns:p14="http://schemas.microsoft.com/office/powerpoint/2010/main" val="3323114239"/>
              </p:ext>
            </p:extLst>
          </p:nvPr>
        </p:nvGraphicFramePr>
        <p:xfrm>
          <a:off x="7086600" y="4203700"/>
          <a:ext cx="533400" cy="214313"/>
        </p:xfrm>
        <a:graphic>
          <a:graphicData uri="http://schemas.openxmlformats.org/presentationml/2006/ole">
            <mc:AlternateContent xmlns:mc="http://schemas.openxmlformats.org/markup-compatibility/2006">
              <mc:Choice xmlns:v="urn:schemas-microsoft-com:vml" Requires="v">
                <p:oleObj name="Clip" r:id="rId16" imgW="7049729" imgH="2841523" progId="MS_ClipArt_Gallery.5">
                  <p:embed/>
                </p:oleObj>
              </mc:Choice>
              <mc:Fallback>
                <p:oleObj name="Clip" r:id="rId16"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6600" y="4203700"/>
                        <a:ext cx="533400" cy="2143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70" name="Object 48"/>
          <p:cNvGraphicFramePr>
            <a:graphicFrameLocks noChangeAspect="1"/>
          </p:cNvGraphicFramePr>
          <p:nvPr>
            <p:extLst>
              <p:ext uri="{D42A27DB-BD31-4B8C-83A1-F6EECF244321}">
                <p14:modId xmlns:p14="http://schemas.microsoft.com/office/powerpoint/2010/main" val="1862845666"/>
              </p:ext>
            </p:extLst>
          </p:nvPr>
        </p:nvGraphicFramePr>
        <p:xfrm>
          <a:off x="6934200" y="3289300"/>
          <a:ext cx="609600" cy="246063"/>
        </p:xfrm>
        <a:graphic>
          <a:graphicData uri="http://schemas.openxmlformats.org/presentationml/2006/ole">
            <mc:AlternateContent xmlns:mc="http://schemas.openxmlformats.org/markup-compatibility/2006">
              <mc:Choice xmlns:v="urn:schemas-microsoft-com:vml" Requires="v">
                <p:oleObj name="Clip" r:id="rId17" imgW="7049729" imgH="2841523" progId="MS_ClipArt_Gallery.5">
                  <p:embed/>
                </p:oleObj>
              </mc:Choice>
              <mc:Fallback>
                <p:oleObj name="Clip" r:id="rId17"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4200" y="3289300"/>
                        <a:ext cx="609600" cy="246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71" name="Object 49"/>
          <p:cNvGraphicFramePr>
            <a:graphicFrameLocks noChangeAspect="1"/>
          </p:cNvGraphicFramePr>
          <p:nvPr>
            <p:extLst>
              <p:ext uri="{D42A27DB-BD31-4B8C-83A1-F6EECF244321}">
                <p14:modId xmlns:p14="http://schemas.microsoft.com/office/powerpoint/2010/main" val="1389455966"/>
              </p:ext>
            </p:extLst>
          </p:nvPr>
        </p:nvGraphicFramePr>
        <p:xfrm>
          <a:off x="7353300" y="4965700"/>
          <a:ext cx="533400" cy="215900"/>
        </p:xfrm>
        <a:graphic>
          <a:graphicData uri="http://schemas.openxmlformats.org/presentationml/2006/ole">
            <mc:AlternateContent xmlns:mc="http://schemas.openxmlformats.org/markup-compatibility/2006">
              <mc:Choice xmlns:v="urn:schemas-microsoft-com:vml" Requires="v">
                <p:oleObj name="Clip" r:id="rId18" imgW="7049729" imgH="2841523" progId="MS_ClipArt_Gallery.5">
                  <p:embed/>
                </p:oleObj>
              </mc:Choice>
              <mc:Fallback>
                <p:oleObj name="Clip" r:id="rId18"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53300" y="4965700"/>
                        <a:ext cx="533400" cy="2159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9472" name="Line 50"/>
          <p:cNvSpPr>
            <a:spLocks noChangeShapeType="1"/>
          </p:cNvSpPr>
          <p:nvPr/>
        </p:nvSpPr>
        <p:spPr bwMode="auto">
          <a:xfrm>
            <a:off x="1981200" y="3289300"/>
            <a:ext cx="914400" cy="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73" name="Line 51"/>
          <p:cNvSpPr>
            <a:spLocks noChangeShapeType="1"/>
          </p:cNvSpPr>
          <p:nvPr/>
        </p:nvSpPr>
        <p:spPr bwMode="auto">
          <a:xfrm>
            <a:off x="1981200" y="3441700"/>
            <a:ext cx="1219200" cy="10668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74" name="Line 52"/>
          <p:cNvSpPr>
            <a:spLocks noChangeShapeType="1"/>
          </p:cNvSpPr>
          <p:nvPr/>
        </p:nvSpPr>
        <p:spPr bwMode="auto">
          <a:xfrm flipV="1">
            <a:off x="1981200" y="3517900"/>
            <a:ext cx="990600" cy="11430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75" name="Line 53"/>
          <p:cNvSpPr>
            <a:spLocks noChangeShapeType="1"/>
          </p:cNvSpPr>
          <p:nvPr/>
        </p:nvSpPr>
        <p:spPr bwMode="auto">
          <a:xfrm>
            <a:off x="2057400" y="4813300"/>
            <a:ext cx="990600" cy="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76" name="Line 54"/>
          <p:cNvSpPr>
            <a:spLocks noChangeShapeType="1"/>
          </p:cNvSpPr>
          <p:nvPr/>
        </p:nvSpPr>
        <p:spPr bwMode="auto">
          <a:xfrm flipV="1">
            <a:off x="4191000" y="2603500"/>
            <a:ext cx="762000" cy="5334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77" name="Line 55"/>
          <p:cNvSpPr>
            <a:spLocks noChangeShapeType="1"/>
          </p:cNvSpPr>
          <p:nvPr/>
        </p:nvSpPr>
        <p:spPr bwMode="auto">
          <a:xfrm>
            <a:off x="4191000" y="3213100"/>
            <a:ext cx="685800" cy="2286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79" name="Line 57"/>
          <p:cNvSpPr>
            <a:spLocks noChangeShapeType="1"/>
          </p:cNvSpPr>
          <p:nvPr/>
        </p:nvSpPr>
        <p:spPr bwMode="auto">
          <a:xfrm flipV="1">
            <a:off x="4267200" y="4508500"/>
            <a:ext cx="685800" cy="1524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0" name="Line 58"/>
          <p:cNvSpPr>
            <a:spLocks noChangeShapeType="1"/>
          </p:cNvSpPr>
          <p:nvPr/>
        </p:nvSpPr>
        <p:spPr bwMode="auto">
          <a:xfrm>
            <a:off x="4267200" y="4813300"/>
            <a:ext cx="762000" cy="6858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2" name="Line 60"/>
          <p:cNvSpPr>
            <a:spLocks noChangeShapeType="1"/>
          </p:cNvSpPr>
          <p:nvPr/>
        </p:nvSpPr>
        <p:spPr bwMode="auto">
          <a:xfrm flipV="1">
            <a:off x="5867399" y="2108378"/>
            <a:ext cx="955103" cy="266521"/>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3" name="Line 61"/>
          <p:cNvSpPr>
            <a:spLocks noChangeShapeType="1"/>
          </p:cNvSpPr>
          <p:nvPr/>
        </p:nvSpPr>
        <p:spPr bwMode="auto">
          <a:xfrm>
            <a:off x="5829300" y="2590918"/>
            <a:ext cx="1104900" cy="266521"/>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4" name="Line 62"/>
          <p:cNvSpPr>
            <a:spLocks noChangeShapeType="1"/>
          </p:cNvSpPr>
          <p:nvPr/>
        </p:nvSpPr>
        <p:spPr bwMode="auto">
          <a:xfrm flipV="1">
            <a:off x="5867400" y="3365500"/>
            <a:ext cx="990600" cy="1524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5" name="Line 63"/>
          <p:cNvSpPr>
            <a:spLocks noChangeShapeType="1"/>
          </p:cNvSpPr>
          <p:nvPr/>
        </p:nvSpPr>
        <p:spPr bwMode="auto">
          <a:xfrm>
            <a:off x="5867400" y="3670300"/>
            <a:ext cx="1219200" cy="4572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6" name="Line 64"/>
          <p:cNvSpPr>
            <a:spLocks noChangeShapeType="1"/>
          </p:cNvSpPr>
          <p:nvPr/>
        </p:nvSpPr>
        <p:spPr bwMode="auto">
          <a:xfrm flipV="1">
            <a:off x="5867400" y="3670300"/>
            <a:ext cx="1066800" cy="7620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7" name="Line 65"/>
          <p:cNvSpPr>
            <a:spLocks noChangeShapeType="1"/>
          </p:cNvSpPr>
          <p:nvPr/>
        </p:nvSpPr>
        <p:spPr bwMode="auto">
          <a:xfrm flipV="1">
            <a:off x="5943600" y="4356100"/>
            <a:ext cx="990600" cy="1524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8" name="Line 66"/>
          <p:cNvSpPr>
            <a:spLocks noChangeShapeType="1"/>
          </p:cNvSpPr>
          <p:nvPr/>
        </p:nvSpPr>
        <p:spPr bwMode="auto">
          <a:xfrm flipV="1">
            <a:off x="5891065" y="5112727"/>
            <a:ext cx="1295400" cy="3810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9" name="Line 67"/>
          <p:cNvSpPr>
            <a:spLocks noChangeShapeType="1"/>
          </p:cNvSpPr>
          <p:nvPr/>
        </p:nvSpPr>
        <p:spPr bwMode="auto">
          <a:xfrm>
            <a:off x="5891065" y="5543520"/>
            <a:ext cx="1066800" cy="1524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90" name="Text Box 69"/>
          <p:cNvSpPr txBox="1">
            <a:spLocks noChangeArrowheads="1"/>
          </p:cNvSpPr>
          <p:nvPr/>
        </p:nvSpPr>
        <p:spPr bwMode="auto">
          <a:xfrm>
            <a:off x="990600" y="5935663"/>
            <a:ext cx="13716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solidFill>
                  <a:srgbClr val="800000"/>
                </a:solidFill>
                <a:latin typeface="Tw Cen MT" panose="020B0602020104020603" pitchFamily="34" charset="0"/>
              </a:rPr>
              <a:t>Suppliers</a:t>
            </a:r>
          </a:p>
        </p:txBody>
      </p:sp>
      <p:sp>
        <p:nvSpPr>
          <p:cNvPr id="19491" name="Text Box 70"/>
          <p:cNvSpPr txBox="1">
            <a:spLocks noChangeArrowheads="1"/>
          </p:cNvSpPr>
          <p:nvPr/>
        </p:nvSpPr>
        <p:spPr bwMode="auto">
          <a:xfrm>
            <a:off x="2895600" y="5872449"/>
            <a:ext cx="1447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dirty="0">
                <a:solidFill>
                  <a:srgbClr val="800000"/>
                </a:solidFill>
                <a:latin typeface="Tw Cen MT" panose="020B0602020104020603" pitchFamily="34" charset="0"/>
              </a:rPr>
              <a:t>Regional Warehouses</a:t>
            </a:r>
          </a:p>
        </p:txBody>
      </p:sp>
      <p:sp>
        <p:nvSpPr>
          <p:cNvPr id="19492" name="Text Box 71"/>
          <p:cNvSpPr txBox="1">
            <a:spLocks noChangeArrowheads="1"/>
          </p:cNvSpPr>
          <p:nvPr/>
        </p:nvSpPr>
        <p:spPr bwMode="auto">
          <a:xfrm>
            <a:off x="4905671" y="5826574"/>
            <a:ext cx="1219200"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dirty="0">
                <a:solidFill>
                  <a:srgbClr val="800000"/>
                </a:solidFill>
                <a:latin typeface="Tw Cen MT" panose="020B0602020104020603" pitchFamily="34" charset="0"/>
              </a:rPr>
              <a:t>Local Fulfillment Centers</a:t>
            </a:r>
          </a:p>
        </p:txBody>
      </p:sp>
      <p:sp>
        <p:nvSpPr>
          <p:cNvPr id="19493" name="Text Box 72"/>
          <p:cNvSpPr txBox="1">
            <a:spLocks noChangeArrowheads="1"/>
          </p:cNvSpPr>
          <p:nvPr/>
        </p:nvSpPr>
        <p:spPr bwMode="auto">
          <a:xfrm>
            <a:off x="6781800" y="6108376"/>
            <a:ext cx="12954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dirty="0">
                <a:solidFill>
                  <a:srgbClr val="800000"/>
                </a:solidFill>
                <a:latin typeface="Tw Cen MT" panose="020B0602020104020603" pitchFamily="34" charset="0"/>
              </a:rPr>
              <a:t>Consumers</a:t>
            </a:r>
          </a:p>
        </p:txBody>
      </p:sp>
      <p:sp>
        <p:nvSpPr>
          <p:cNvPr id="39" name="Oval 38"/>
          <p:cNvSpPr/>
          <p:nvPr/>
        </p:nvSpPr>
        <p:spPr>
          <a:xfrm>
            <a:off x="1752600" y="2679700"/>
            <a:ext cx="1600200" cy="28194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w Cen MT" panose="020B0602020104020603" pitchFamily="34" charset="0"/>
            </a:endParaRPr>
          </a:p>
        </p:txBody>
      </p:sp>
      <p:sp>
        <p:nvSpPr>
          <p:cNvPr id="38" name="Rectangle 2">
            <a:extLst>
              <a:ext uri="{FF2B5EF4-FFF2-40B4-BE49-F238E27FC236}">
                <a16:creationId xmlns:a16="http://schemas.microsoft.com/office/drawing/2014/main" id="{C252A472-E5BB-4094-A80E-5FC0CEBA8871}"/>
              </a:ext>
            </a:extLst>
          </p:cNvPr>
          <p:cNvSpPr txBox="1">
            <a:spLocks noChangeArrowheads="1"/>
          </p:cNvSpPr>
          <p:nvPr/>
        </p:nvSpPr>
        <p:spPr>
          <a:xfrm>
            <a:off x="515178" y="87170"/>
            <a:ext cx="8653906" cy="82088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000" b="0" kern="1200">
                <a:solidFill>
                  <a:srgbClr val="000099"/>
                </a:solidFill>
                <a:latin typeface="Tw Cen MT" panose="020B0602020104020603" pitchFamily="34" charset="0"/>
                <a:ea typeface="Verdana" panose="020B0604030504040204" pitchFamily="34" charset="0"/>
                <a:cs typeface="Verdana" panose="020B0604030504040204" pitchFamily="34" charset="0"/>
              </a:defRPr>
            </a:lvl1pPr>
          </a:lstStyle>
          <a:p>
            <a:r>
              <a:rPr lang="en-US" dirty="0"/>
              <a:t>Decision 2</a:t>
            </a:r>
          </a:p>
        </p:txBody>
      </p:sp>
    </p:spTree>
    <p:extLst>
      <p:ext uri="{BB962C8B-B14F-4D97-AF65-F5344CB8AC3E}">
        <p14:creationId xmlns:p14="http://schemas.microsoft.com/office/powerpoint/2010/main" val="12097016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2"/>
          <p:cNvSpPr>
            <a:spLocks noGrp="1" noChangeArrowheads="1"/>
          </p:cNvSpPr>
          <p:nvPr>
            <p:ph type="title" sz="quarter"/>
          </p:nvPr>
        </p:nvSpPr>
        <p:spPr>
          <a:xfrm>
            <a:off x="152400" y="1066800"/>
            <a:ext cx="6043938" cy="709135"/>
          </a:xfrm>
        </p:spPr>
        <p:txBody>
          <a:bodyPr/>
          <a:lstStyle/>
          <a:p>
            <a:pPr algn="l" eaLnBrk="1" hangingPunct="1"/>
            <a:r>
              <a:rPr lang="en-US" sz="2800" dirty="0">
                <a:solidFill>
                  <a:schemeClr val="accent5">
                    <a:lumMod val="50000"/>
                  </a:schemeClr>
                </a:solidFill>
              </a:rPr>
              <a:t>Which warehouse to retrieve from? </a:t>
            </a:r>
          </a:p>
        </p:txBody>
      </p:sp>
      <p:graphicFrame>
        <p:nvGraphicFramePr>
          <p:cNvPr id="19458" name="Object 31"/>
          <p:cNvGraphicFramePr>
            <a:graphicFrameLocks noGrp="1" noChangeAspect="1"/>
          </p:cNvGraphicFramePr>
          <p:nvPr>
            <p:ph sz="quarter" idx="1"/>
            <p:extLst>
              <p:ext uri="{D42A27DB-BD31-4B8C-83A1-F6EECF244321}">
                <p14:modId xmlns:p14="http://schemas.microsoft.com/office/powerpoint/2010/main" val="830164674"/>
              </p:ext>
            </p:extLst>
          </p:nvPr>
        </p:nvGraphicFramePr>
        <p:xfrm>
          <a:off x="3124200" y="2603500"/>
          <a:ext cx="989013" cy="455613"/>
        </p:xfrm>
        <a:graphic>
          <a:graphicData uri="http://schemas.openxmlformats.org/presentationml/2006/ole">
            <mc:AlternateContent xmlns:mc="http://schemas.openxmlformats.org/markup-compatibility/2006">
              <mc:Choice xmlns:v="urn:schemas-microsoft-com:vml" Requires="v">
                <p:oleObj name="Clip" r:id="rId2" imgW="5278138" imgH="2430807" progId="MS_ClipArt_Gallery.5">
                  <p:embed/>
                </p:oleObj>
              </mc:Choice>
              <mc:Fallback>
                <p:oleObj name="Clip" r:id="rId2"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603500"/>
                        <a:ext cx="989013" cy="4556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59" name="Object 33"/>
          <p:cNvGraphicFramePr>
            <a:graphicFrameLocks noGrp="1" noChangeAspect="1"/>
          </p:cNvGraphicFramePr>
          <p:nvPr>
            <p:ph sz="quarter" idx="2"/>
            <p:extLst>
              <p:ext uri="{D42A27DB-BD31-4B8C-83A1-F6EECF244321}">
                <p14:modId xmlns:p14="http://schemas.microsoft.com/office/powerpoint/2010/main" val="2612381770"/>
              </p:ext>
            </p:extLst>
          </p:nvPr>
        </p:nvGraphicFramePr>
        <p:xfrm>
          <a:off x="914400" y="2527300"/>
          <a:ext cx="990600" cy="512763"/>
        </p:xfrm>
        <a:graphic>
          <a:graphicData uri="http://schemas.openxmlformats.org/presentationml/2006/ole">
            <mc:AlternateContent xmlns:mc="http://schemas.openxmlformats.org/markup-compatibility/2006">
              <mc:Choice xmlns:v="urn:schemas-microsoft-com:vml" Requires="v">
                <p:oleObj name="Clip" r:id="rId4" imgW="5809706" imgH="3010989" progId="MS_ClipArt_Gallery.5">
                  <p:embed/>
                </p:oleObj>
              </mc:Choice>
              <mc:Fallback>
                <p:oleObj name="Clip" r:id="rId4" imgW="5809706" imgH="3010989" progId="MS_ClipArt_Gallery.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2527300"/>
                        <a:ext cx="990600" cy="5127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60" name="Object 35"/>
          <p:cNvGraphicFramePr>
            <a:graphicFrameLocks noGrp="1" noChangeAspect="1"/>
          </p:cNvGraphicFramePr>
          <p:nvPr>
            <p:ph sz="quarter" idx="3"/>
            <p:extLst>
              <p:ext uri="{D42A27DB-BD31-4B8C-83A1-F6EECF244321}">
                <p14:modId xmlns:p14="http://schemas.microsoft.com/office/powerpoint/2010/main" val="3917482749"/>
              </p:ext>
            </p:extLst>
          </p:nvPr>
        </p:nvGraphicFramePr>
        <p:xfrm>
          <a:off x="7200900" y="2094139"/>
          <a:ext cx="609600" cy="246063"/>
        </p:xfrm>
        <a:graphic>
          <a:graphicData uri="http://schemas.openxmlformats.org/presentationml/2006/ole">
            <mc:AlternateContent xmlns:mc="http://schemas.openxmlformats.org/markup-compatibility/2006">
              <mc:Choice xmlns:v="urn:schemas-microsoft-com:vml" Requires="v">
                <p:oleObj name="Clip" r:id="rId6" imgW="7049729" imgH="2841523" progId="MS_ClipArt_Gallery.5">
                  <p:embed/>
                </p:oleObj>
              </mc:Choice>
              <mc:Fallback>
                <p:oleObj name="Clip" r:id="rId6"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0900" y="2094139"/>
                        <a:ext cx="609600" cy="246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61" name="Object 37"/>
          <p:cNvGraphicFramePr>
            <a:graphicFrameLocks noGrp="1" noChangeAspect="1"/>
          </p:cNvGraphicFramePr>
          <p:nvPr>
            <p:ph sz="quarter" idx="4"/>
            <p:extLst>
              <p:ext uri="{D42A27DB-BD31-4B8C-83A1-F6EECF244321}">
                <p14:modId xmlns:p14="http://schemas.microsoft.com/office/powerpoint/2010/main" val="689697529"/>
              </p:ext>
            </p:extLst>
          </p:nvPr>
        </p:nvGraphicFramePr>
        <p:xfrm>
          <a:off x="990600" y="4051300"/>
          <a:ext cx="990600" cy="512763"/>
        </p:xfrm>
        <a:graphic>
          <a:graphicData uri="http://schemas.openxmlformats.org/presentationml/2006/ole">
            <mc:AlternateContent xmlns:mc="http://schemas.openxmlformats.org/markup-compatibility/2006">
              <mc:Choice xmlns:v="urn:schemas-microsoft-com:vml" Requires="v">
                <p:oleObj name="Clip" r:id="rId8" imgW="5809706" imgH="3010989" progId="MS_ClipArt_Gallery.5">
                  <p:embed/>
                </p:oleObj>
              </mc:Choice>
              <mc:Fallback>
                <p:oleObj name="Clip" r:id="rId8" imgW="5809706" imgH="3010989" progId="MS_ClipArt_Gallery.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4051300"/>
                        <a:ext cx="990600" cy="5127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62" name="Object 39"/>
          <p:cNvGraphicFramePr>
            <a:graphicFrameLocks noChangeAspect="1"/>
          </p:cNvGraphicFramePr>
          <p:nvPr>
            <p:extLst>
              <p:ext uri="{D42A27DB-BD31-4B8C-83A1-F6EECF244321}">
                <p14:modId xmlns:p14="http://schemas.microsoft.com/office/powerpoint/2010/main" val="2031677087"/>
              </p:ext>
            </p:extLst>
          </p:nvPr>
        </p:nvGraphicFramePr>
        <p:xfrm>
          <a:off x="3200400" y="4127500"/>
          <a:ext cx="990600" cy="457200"/>
        </p:xfrm>
        <a:graphic>
          <a:graphicData uri="http://schemas.openxmlformats.org/presentationml/2006/ole">
            <mc:AlternateContent xmlns:mc="http://schemas.openxmlformats.org/markup-compatibility/2006">
              <mc:Choice xmlns:v="urn:schemas-microsoft-com:vml" Requires="v">
                <p:oleObj name="Clip" r:id="rId9" imgW="5278138" imgH="2430807" progId="MS_ClipArt_Gallery.5">
                  <p:embed/>
                </p:oleObj>
              </mc:Choice>
              <mc:Fallback>
                <p:oleObj name="Clip" r:id="rId9"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127500"/>
                        <a:ext cx="990600" cy="457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3" name="Object 40"/>
          <p:cNvGraphicFramePr>
            <a:graphicFrameLocks noChangeAspect="1"/>
          </p:cNvGraphicFramePr>
          <p:nvPr>
            <p:extLst>
              <p:ext uri="{D42A27DB-BD31-4B8C-83A1-F6EECF244321}">
                <p14:modId xmlns:p14="http://schemas.microsoft.com/office/powerpoint/2010/main" val="762657181"/>
              </p:ext>
            </p:extLst>
          </p:nvPr>
        </p:nvGraphicFramePr>
        <p:xfrm>
          <a:off x="5029200" y="1917700"/>
          <a:ext cx="685800" cy="315913"/>
        </p:xfrm>
        <a:graphic>
          <a:graphicData uri="http://schemas.openxmlformats.org/presentationml/2006/ole">
            <mc:AlternateContent xmlns:mc="http://schemas.openxmlformats.org/markup-compatibility/2006">
              <mc:Choice xmlns:v="urn:schemas-microsoft-com:vml" Requires="v">
                <p:oleObj name="Clip" r:id="rId10" imgW="5278138" imgH="2430807" progId="MS_ClipArt_Gallery.5">
                  <p:embed/>
                </p:oleObj>
              </mc:Choice>
              <mc:Fallback>
                <p:oleObj name="Clip" r:id="rId10"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917700"/>
                        <a:ext cx="685800" cy="3159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4" name="Object 41"/>
          <p:cNvGraphicFramePr>
            <a:graphicFrameLocks noChangeAspect="1"/>
          </p:cNvGraphicFramePr>
          <p:nvPr>
            <p:extLst>
              <p:ext uri="{D42A27DB-BD31-4B8C-83A1-F6EECF244321}">
                <p14:modId xmlns:p14="http://schemas.microsoft.com/office/powerpoint/2010/main" val="2048610415"/>
              </p:ext>
            </p:extLst>
          </p:nvPr>
        </p:nvGraphicFramePr>
        <p:xfrm>
          <a:off x="5029200" y="2984500"/>
          <a:ext cx="685800" cy="315913"/>
        </p:xfrm>
        <a:graphic>
          <a:graphicData uri="http://schemas.openxmlformats.org/presentationml/2006/ole">
            <mc:AlternateContent xmlns:mc="http://schemas.openxmlformats.org/markup-compatibility/2006">
              <mc:Choice xmlns:v="urn:schemas-microsoft-com:vml" Requires="v">
                <p:oleObj name="Clip" r:id="rId11" imgW="5278138" imgH="2430807" progId="MS_ClipArt_Gallery.5">
                  <p:embed/>
                </p:oleObj>
              </mc:Choice>
              <mc:Fallback>
                <p:oleObj name="Clip" r:id="rId11"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984500"/>
                        <a:ext cx="685800" cy="3159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5" name="Object 42"/>
          <p:cNvGraphicFramePr>
            <a:graphicFrameLocks noChangeAspect="1"/>
          </p:cNvGraphicFramePr>
          <p:nvPr>
            <p:extLst>
              <p:ext uri="{D42A27DB-BD31-4B8C-83A1-F6EECF244321}">
                <p14:modId xmlns:p14="http://schemas.microsoft.com/office/powerpoint/2010/main" val="3917149893"/>
              </p:ext>
            </p:extLst>
          </p:nvPr>
        </p:nvGraphicFramePr>
        <p:xfrm>
          <a:off x="5105400" y="3898900"/>
          <a:ext cx="685800" cy="315913"/>
        </p:xfrm>
        <a:graphic>
          <a:graphicData uri="http://schemas.openxmlformats.org/presentationml/2006/ole">
            <mc:AlternateContent xmlns:mc="http://schemas.openxmlformats.org/markup-compatibility/2006">
              <mc:Choice xmlns:v="urn:schemas-microsoft-com:vml" Requires="v">
                <p:oleObj name="Clip" r:id="rId12" imgW="5278138" imgH="2430807" progId="MS_ClipArt_Gallery.5">
                  <p:embed/>
                </p:oleObj>
              </mc:Choice>
              <mc:Fallback>
                <p:oleObj name="Clip" r:id="rId12"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3898900"/>
                        <a:ext cx="685800" cy="3159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6" name="Object 43"/>
          <p:cNvGraphicFramePr>
            <a:graphicFrameLocks noChangeAspect="1"/>
          </p:cNvGraphicFramePr>
          <p:nvPr>
            <p:extLst>
              <p:ext uri="{D42A27DB-BD31-4B8C-83A1-F6EECF244321}">
                <p14:modId xmlns:p14="http://schemas.microsoft.com/office/powerpoint/2010/main" val="1621281247"/>
              </p:ext>
            </p:extLst>
          </p:nvPr>
        </p:nvGraphicFramePr>
        <p:xfrm>
          <a:off x="5105400" y="5041900"/>
          <a:ext cx="685800" cy="315913"/>
        </p:xfrm>
        <a:graphic>
          <a:graphicData uri="http://schemas.openxmlformats.org/presentationml/2006/ole">
            <mc:AlternateContent xmlns:mc="http://schemas.openxmlformats.org/markup-compatibility/2006">
              <mc:Choice xmlns:v="urn:schemas-microsoft-com:vml" Requires="v">
                <p:oleObj name="Clip" r:id="rId13" imgW="5278138" imgH="2430807" progId="MS_ClipArt_Gallery.5">
                  <p:embed/>
                </p:oleObj>
              </mc:Choice>
              <mc:Fallback>
                <p:oleObj name="Clip" r:id="rId13"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5041900"/>
                        <a:ext cx="685800" cy="3159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7" name="Object 45"/>
          <p:cNvGraphicFramePr>
            <a:graphicFrameLocks noChangeAspect="1"/>
          </p:cNvGraphicFramePr>
          <p:nvPr>
            <p:extLst>
              <p:ext uri="{D42A27DB-BD31-4B8C-83A1-F6EECF244321}">
                <p14:modId xmlns:p14="http://schemas.microsoft.com/office/powerpoint/2010/main" val="1769782295"/>
              </p:ext>
            </p:extLst>
          </p:nvPr>
        </p:nvGraphicFramePr>
        <p:xfrm>
          <a:off x="7162800" y="5422900"/>
          <a:ext cx="533400" cy="215900"/>
        </p:xfrm>
        <a:graphic>
          <a:graphicData uri="http://schemas.openxmlformats.org/presentationml/2006/ole">
            <mc:AlternateContent xmlns:mc="http://schemas.openxmlformats.org/markup-compatibility/2006">
              <mc:Choice xmlns:v="urn:schemas-microsoft-com:vml" Requires="v">
                <p:oleObj name="Clip" r:id="rId14" imgW="7049729" imgH="2841523" progId="MS_ClipArt_Gallery.5">
                  <p:embed/>
                </p:oleObj>
              </mc:Choice>
              <mc:Fallback>
                <p:oleObj name="Clip" r:id="rId14"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800" y="5422900"/>
                        <a:ext cx="533400" cy="2159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8" name="Object 46"/>
          <p:cNvGraphicFramePr>
            <a:graphicFrameLocks noChangeAspect="1"/>
          </p:cNvGraphicFramePr>
          <p:nvPr>
            <p:extLst>
              <p:ext uri="{D42A27DB-BD31-4B8C-83A1-F6EECF244321}">
                <p14:modId xmlns:p14="http://schemas.microsoft.com/office/powerpoint/2010/main" val="2366953017"/>
              </p:ext>
            </p:extLst>
          </p:nvPr>
        </p:nvGraphicFramePr>
        <p:xfrm>
          <a:off x="6858000" y="1384300"/>
          <a:ext cx="609600" cy="247650"/>
        </p:xfrm>
        <a:graphic>
          <a:graphicData uri="http://schemas.openxmlformats.org/presentationml/2006/ole">
            <mc:AlternateContent xmlns:mc="http://schemas.openxmlformats.org/markup-compatibility/2006">
              <mc:Choice xmlns:v="urn:schemas-microsoft-com:vml" Requires="v">
                <p:oleObj name="Clip" r:id="rId15" imgW="7049729" imgH="2841523" progId="MS_ClipArt_Gallery.5">
                  <p:embed/>
                </p:oleObj>
              </mc:Choice>
              <mc:Fallback>
                <p:oleObj name="Clip" r:id="rId15"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0" y="1384300"/>
                        <a:ext cx="609600" cy="2476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9" name="Object 47"/>
          <p:cNvGraphicFramePr>
            <a:graphicFrameLocks noChangeAspect="1"/>
          </p:cNvGraphicFramePr>
          <p:nvPr>
            <p:extLst>
              <p:ext uri="{D42A27DB-BD31-4B8C-83A1-F6EECF244321}">
                <p14:modId xmlns:p14="http://schemas.microsoft.com/office/powerpoint/2010/main" val="1482389216"/>
              </p:ext>
            </p:extLst>
          </p:nvPr>
        </p:nvGraphicFramePr>
        <p:xfrm>
          <a:off x="7086600" y="3822700"/>
          <a:ext cx="533400" cy="214313"/>
        </p:xfrm>
        <a:graphic>
          <a:graphicData uri="http://schemas.openxmlformats.org/presentationml/2006/ole">
            <mc:AlternateContent xmlns:mc="http://schemas.openxmlformats.org/markup-compatibility/2006">
              <mc:Choice xmlns:v="urn:schemas-microsoft-com:vml" Requires="v">
                <p:oleObj name="Clip" r:id="rId16" imgW="7049729" imgH="2841523" progId="MS_ClipArt_Gallery.5">
                  <p:embed/>
                </p:oleObj>
              </mc:Choice>
              <mc:Fallback>
                <p:oleObj name="Clip" r:id="rId16"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6600" y="3822700"/>
                        <a:ext cx="533400" cy="2143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70" name="Object 48"/>
          <p:cNvGraphicFramePr>
            <a:graphicFrameLocks noChangeAspect="1"/>
          </p:cNvGraphicFramePr>
          <p:nvPr>
            <p:extLst>
              <p:ext uri="{D42A27DB-BD31-4B8C-83A1-F6EECF244321}">
                <p14:modId xmlns:p14="http://schemas.microsoft.com/office/powerpoint/2010/main" val="662548303"/>
              </p:ext>
            </p:extLst>
          </p:nvPr>
        </p:nvGraphicFramePr>
        <p:xfrm>
          <a:off x="6934200" y="2908300"/>
          <a:ext cx="609600" cy="246063"/>
        </p:xfrm>
        <a:graphic>
          <a:graphicData uri="http://schemas.openxmlformats.org/presentationml/2006/ole">
            <mc:AlternateContent xmlns:mc="http://schemas.openxmlformats.org/markup-compatibility/2006">
              <mc:Choice xmlns:v="urn:schemas-microsoft-com:vml" Requires="v">
                <p:oleObj name="Clip" r:id="rId17" imgW="7049729" imgH="2841523" progId="MS_ClipArt_Gallery.5">
                  <p:embed/>
                </p:oleObj>
              </mc:Choice>
              <mc:Fallback>
                <p:oleObj name="Clip" r:id="rId17"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4200" y="2908300"/>
                        <a:ext cx="609600" cy="246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71" name="Object 49"/>
          <p:cNvGraphicFramePr>
            <a:graphicFrameLocks noChangeAspect="1"/>
          </p:cNvGraphicFramePr>
          <p:nvPr>
            <p:extLst>
              <p:ext uri="{D42A27DB-BD31-4B8C-83A1-F6EECF244321}">
                <p14:modId xmlns:p14="http://schemas.microsoft.com/office/powerpoint/2010/main" val="870007124"/>
              </p:ext>
            </p:extLst>
          </p:nvPr>
        </p:nvGraphicFramePr>
        <p:xfrm>
          <a:off x="7277100" y="4598780"/>
          <a:ext cx="533400" cy="215900"/>
        </p:xfrm>
        <a:graphic>
          <a:graphicData uri="http://schemas.openxmlformats.org/presentationml/2006/ole">
            <mc:AlternateContent xmlns:mc="http://schemas.openxmlformats.org/markup-compatibility/2006">
              <mc:Choice xmlns:v="urn:schemas-microsoft-com:vml" Requires="v">
                <p:oleObj name="Clip" r:id="rId18" imgW="7049729" imgH="2841523" progId="MS_ClipArt_Gallery.5">
                  <p:embed/>
                </p:oleObj>
              </mc:Choice>
              <mc:Fallback>
                <p:oleObj name="Clip" r:id="rId18"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7100" y="4598780"/>
                        <a:ext cx="533400" cy="2159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9472" name="Line 50"/>
          <p:cNvSpPr>
            <a:spLocks noChangeShapeType="1"/>
          </p:cNvSpPr>
          <p:nvPr/>
        </p:nvSpPr>
        <p:spPr bwMode="auto">
          <a:xfrm>
            <a:off x="1981200" y="2908300"/>
            <a:ext cx="914400" cy="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73" name="Line 51"/>
          <p:cNvSpPr>
            <a:spLocks noChangeShapeType="1"/>
          </p:cNvSpPr>
          <p:nvPr/>
        </p:nvSpPr>
        <p:spPr bwMode="auto">
          <a:xfrm>
            <a:off x="1981200" y="3060700"/>
            <a:ext cx="1219200" cy="10668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74" name="Line 52"/>
          <p:cNvSpPr>
            <a:spLocks noChangeShapeType="1"/>
          </p:cNvSpPr>
          <p:nvPr/>
        </p:nvSpPr>
        <p:spPr bwMode="auto">
          <a:xfrm flipV="1">
            <a:off x="1981200" y="3136900"/>
            <a:ext cx="990600" cy="11430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75" name="Line 53"/>
          <p:cNvSpPr>
            <a:spLocks noChangeShapeType="1"/>
          </p:cNvSpPr>
          <p:nvPr/>
        </p:nvSpPr>
        <p:spPr bwMode="auto">
          <a:xfrm>
            <a:off x="2057400" y="4432300"/>
            <a:ext cx="990600" cy="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76" name="Line 54"/>
          <p:cNvSpPr>
            <a:spLocks noChangeShapeType="1"/>
          </p:cNvSpPr>
          <p:nvPr/>
        </p:nvSpPr>
        <p:spPr bwMode="auto">
          <a:xfrm flipV="1">
            <a:off x="4191000" y="2222500"/>
            <a:ext cx="762000" cy="5334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77" name="Line 55"/>
          <p:cNvSpPr>
            <a:spLocks noChangeShapeType="1"/>
          </p:cNvSpPr>
          <p:nvPr/>
        </p:nvSpPr>
        <p:spPr bwMode="auto">
          <a:xfrm>
            <a:off x="4191000" y="2832100"/>
            <a:ext cx="685800" cy="2286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79" name="Line 57"/>
          <p:cNvSpPr>
            <a:spLocks noChangeShapeType="1"/>
          </p:cNvSpPr>
          <p:nvPr/>
        </p:nvSpPr>
        <p:spPr bwMode="auto">
          <a:xfrm flipV="1">
            <a:off x="4267200" y="4127500"/>
            <a:ext cx="685800" cy="1524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0" name="Line 58"/>
          <p:cNvSpPr>
            <a:spLocks noChangeShapeType="1"/>
          </p:cNvSpPr>
          <p:nvPr/>
        </p:nvSpPr>
        <p:spPr bwMode="auto">
          <a:xfrm>
            <a:off x="4267200" y="4432300"/>
            <a:ext cx="762000" cy="6858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2" name="Line 60"/>
          <p:cNvSpPr>
            <a:spLocks noChangeShapeType="1"/>
          </p:cNvSpPr>
          <p:nvPr/>
        </p:nvSpPr>
        <p:spPr bwMode="auto">
          <a:xfrm flipV="1">
            <a:off x="5867400" y="1612900"/>
            <a:ext cx="914400" cy="3810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3" name="Line 61"/>
          <p:cNvSpPr>
            <a:spLocks noChangeShapeType="1"/>
          </p:cNvSpPr>
          <p:nvPr/>
        </p:nvSpPr>
        <p:spPr bwMode="auto">
          <a:xfrm>
            <a:off x="5943600" y="2070100"/>
            <a:ext cx="1143000" cy="762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4" name="Line 62"/>
          <p:cNvSpPr>
            <a:spLocks noChangeShapeType="1"/>
          </p:cNvSpPr>
          <p:nvPr/>
        </p:nvSpPr>
        <p:spPr bwMode="auto">
          <a:xfrm flipV="1">
            <a:off x="5867400" y="2984500"/>
            <a:ext cx="990600" cy="1524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5" name="Line 63"/>
          <p:cNvSpPr>
            <a:spLocks noChangeShapeType="1"/>
          </p:cNvSpPr>
          <p:nvPr/>
        </p:nvSpPr>
        <p:spPr bwMode="auto">
          <a:xfrm>
            <a:off x="5867400" y="3289300"/>
            <a:ext cx="1219200" cy="4572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6" name="Line 64"/>
          <p:cNvSpPr>
            <a:spLocks noChangeShapeType="1"/>
          </p:cNvSpPr>
          <p:nvPr/>
        </p:nvSpPr>
        <p:spPr bwMode="auto">
          <a:xfrm flipV="1">
            <a:off x="5867400" y="3289300"/>
            <a:ext cx="1066800" cy="7620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7" name="Line 65"/>
          <p:cNvSpPr>
            <a:spLocks noChangeShapeType="1"/>
          </p:cNvSpPr>
          <p:nvPr/>
        </p:nvSpPr>
        <p:spPr bwMode="auto">
          <a:xfrm flipV="1">
            <a:off x="5943600" y="3975100"/>
            <a:ext cx="990600" cy="1524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8" name="Line 66"/>
          <p:cNvSpPr>
            <a:spLocks noChangeShapeType="1"/>
          </p:cNvSpPr>
          <p:nvPr/>
        </p:nvSpPr>
        <p:spPr bwMode="auto">
          <a:xfrm flipV="1">
            <a:off x="5867400" y="4737100"/>
            <a:ext cx="1295400" cy="3810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9" name="Line 67"/>
          <p:cNvSpPr>
            <a:spLocks noChangeShapeType="1"/>
          </p:cNvSpPr>
          <p:nvPr/>
        </p:nvSpPr>
        <p:spPr bwMode="auto">
          <a:xfrm>
            <a:off x="5943600" y="5270500"/>
            <a:ext cx="1066800" cy="1524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90" name="Text Box 69"/>
          <p:cNvSpPr txBox="1">
            <a:spLocks noChangeArrowheads="1"/>
          </p:cNvSpPr>
          <p:nvPr/>
        </p:nvSpPr>
        <p:spPr bwMode="auto">
          <a:xfrm>
            <a:off x="1066800" y="5867400"/>
            <a:ext cx="13716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solidFill>
                  <a:srgbClr val="800000"/>
                </a:solidFill>
                <a:latin typeface="Tw Cen MT" panose="020B0602020104020603" pitchFamily="34" charset="0"/>
              </a:rPr>
              <a:t>Suppliers</a:t>
            </a:r>
          </a:p>
        </p:txBody>
      </p:sp>
      <p:sp>
        <p:nvSpPr>
          <p:cNvPr id="19491" name="Text Box 70"/>
          <p:cNvSpPr txBox="1">
            <a:spLocks noChangeArrowheads="1"/>
          </p:cNvSpPr>
          <p:nvPr/>
        </p:nvSpPr>
        <p:spPr bwMode="auto">
          <a:xfrm>
            <a:off x="2895600" y="5791200"/>
            <a:ext cx="1447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dirty="0">
                <a:solidFill>
                  <a:srgbClr val="800000"/>
                </a:solidFill>
                <a:latin typeface="Tw Cen MT" panose="020B0602020104020603" pitchFamily="34" charset="0"/>
              </a:rPr>
              <a:t>Regional Warehouses</a:t>
            </a:r>
          </a:p>
        </p:txBody>
      </p:sp>
      <p:sp>
        <p:nvSpPr>
          <p:cNvPr id="19492" name="Text Box 71"/>
          <p:cNvSpPr txBox="1">
            <a:spLocks noChangeArrowheads="1"/>
          </p:cNvSpPr>
          <p:nvPr/>
        </p:nvSpPr>
        <p:spPr bwMode="auto">
          <a:xfrm>
            <a:off x="4953000" y="5638800"/>
            <a:ext cx="1219200"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dirty="0">
                <a:solidFill>
                  <a:srgbClr val="800000"/>
                </a:solidFill>
                <a:latin typeface="Tw Cen MT" panose="020B0602020104020603" pitchFamily="34" charset="0"/>
              </a:rPr>
              <a:t>Local Fulfillment Centers</a:t>
            </a:r>
          </a:p>
        </p:txBody>
      </p:sp>
      <p:sp>
        <p:nvSpPr>
          <p:cNvPr id="19493" name="Text Box 72"/>
          <p:cNvSpPr txBox="1">
            <a:spLocks noChangeArrowheads="1"/>
          </p:cNvSpPr>
          <p:nvPr/>
        </p:nvSpPr>
        <p:spPr bwMode="auto">
          <a:xfrm>
            <a:off x="7086600" y="5867400"/>
            <a:ext cx="12954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dirty="0">
                <a:solidFill>
                  <a:srgbClr val="800000"/>
                </a:solidFill>
                <a:latin typeface="Tw Cen MT" panose="020B0602020104020603" pitchFamily="34" charset="0"/>
              </a:rPr>
              <a:t>Consumers</a:t>
            </a:r>
          </a:p>
        </p:txBody>
      </p:sp>
      <p:sp>
        <p:nvSpPr>
          <p:cNvPr id="39" name="Oval 38"/>
          <p:cNvSpPr/>
          <p:nvPr/>
        </p:nvSpPr>
        <p:spPr>
          <a:xfrm>
            <a:off x="2971800" y="1689100"/>
            <a:ext cx="3200400" cy="38862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w Cen MT" panose="020B0602020104020603" pitchFamily="34" charset="0"/>
            </a:endParaRPr>
          </a:p>
        </p:txBody>
      </p:sp>
      <p:sp>
        <p:nvSpPr>
          <p:cNvPr id="38" name="Rectangle 2">
            <a:extLst>
              <a:ext uri="{FF2B5EF4-FFF2-40B4-BE49-F238E27FC236}">
                <a16:creationId xmlns:a16="http://schemas.microsoft.com/office/drawing/2014/main" id="{C4DA164B-FA99-44D7-BE12-882E2BBC9651}"/>
              </a:ext>
            </a:extLst>
          </p:cNvPr>
          <p:cNvSpPr txBox="1">
            <a:spLocks noChangeArrowheads="1"/>
          </p:cNvSpPr>
          <p:nvPr/>
        </p:nvSpPr>
        <p:spPr>
          <a:xfrm>
            <a:off x="381000" y="69777"/>
            <a:ext cx="8653906" cy="82088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000" b="0" kern="1200">
                <a:solidFill>
                  <a:srgbClr val="000099"/>
                </a:solidFill>
                <a:latin typeface="Tw Cen MT" panose="020B0602020104020603" pitchFamily="34" charset="0"/>
                <a:ea typeface="Verdana" panose="020B0604030504040204" pitchFamily="34" charset="0"/>
                <a:cs typeface="Verdana" panose="020B0604030504040204" pitchFamily="34" charset="0"/>
              </a:defRPr>
            </a:lvl1pPr>
          </a:lstStyle>
          <a:p>
            <a:r>
              <a:rPr lang="en-US" dirty="0"/>
              <a:t>Decision 3</a:t>
            </a:r>
          </a:p>
        </p:txBody>
      </p:sp>
    </p:spTree>
    <p:extLst>
      <p:ext uri="{BB962C8B-B14F-4D97-AF65-F5344CB8AC3E}">
        <p14:creationId xmlns:p14="http://schemas.microsoft.com/office/powerpoint/2010/main" val="15041721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2"/>
          <p:cNvSpPr>
            <a:spLocks noGrp="1" noChangeArrowheads="1"/>
          </p:cNvSpPr>
          <p:nvPr>
            <p:ph type="title" sz="quarter"/>
          </p:nvPr>
        </p:nvSpPr>
        <p:spPr>
          <a:xfrm>
            <a:off x="342900" y="1107266"/>
            <a:ext cx="6019800" cy="511953"/>
          </a:xfrm>
        </p:spPr>
        <p:txBody>
          <a:bodyPr>
            <a:normAutofit fontScale="90000"/>
          </a:bodyPr>
          <a:lstStyle/>
          <a:p>
            <a:pPr algn="l" eaLnBrk="1" hangingPunct="1"/>
            <a:br>
              <a:rPr lang="en-US" sz="2800" dirty="0">
                <a:solidFill>
                  <a:schemeClr val="accent5">
                    <a:lumMod val="50000"/>
                  </a:schemeClr>
                </a:solidFill>
              </a:rPr>
            </a:br>
            <a:r>
              <a:rPr lang="en-US" sz="2800" dirty="0">
                <a:solidFill>
                  <a:schemeClr val="accent5">
                    <a:lumMod val="50000"/>
                  </a:schemeClr>
                </a:solidFill>
              </a:rPr>
              <a:t>How to fulfill customer orders? </a:t>
            </a:r>
          </a:p>
        </p:txBody>
      </p:sp>
      <p:graphicFrame>
        <p:nvGraphicFramePr>
          <p:cNvPr id="19458" name="Object 31"/>
          <p:cNvGraphicFramePr>
            <a:graphicFrameLocks noGrp="1" noChangeAspect="1"/>
          </p:cNvGraphicFramePr>
          <p:nvPr>
            <p:ph sz="quarter" idx="1"/>
            <p:extLst>
              <p:ext uri="{D42A27DB-BD31-4B8C-83A1-F6EECF244321}">
                <p14:modId xmlns:p14="http://schemas.microsoft.com/office/powerpoint/2010/main" val="2660900401"/>
              </p:ext>
            </p:extLst>
          </p:nvPr>
        </p:nvGraphicFramePr>
        <p:xfrm>
          <a:off x="3124200" y="2451100"/>
          <a:ext cx="989013" cy="455613"/>
        </p:xfrm>
        <a:graphic>
          <a:graphicData uri="http://schemas.openxmlformats.org/presentationml/2006/ole">
            <mc:AlternateContent xmlns:mc="http://schemas.openxmlformats.org/markup-compatibility/2006">
              <mc:Choice xmlns:v="urn:schemas-microsoft-com:vml" Requires="v">
                <p:oleObj name="Clip" r:id="rId2" imgW="5278138" imgH="2430807" progId="MS_ClipArt_Gallery.5">
                  <p:embed/>
                </p:oleObj>
              </mc:Choice>
              <mc:Fallback>
                <p:oleObj name="Clip" r:id="rId2"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451100"/>
                        <a:ext cx="989013" cy="4556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59" name="Object 33"/>
          <p:cNvGraphicFramePr>
            <a:graphicFrameLocks noGrp="1" noChangeAspect="1"/>
          </p:cNvGraphicFramePr>
          <p:nvPr>
            <p:ph sz="quarter" idx="2"/>
            <p:extLst>
              <p:ext uri="{D42A27DB-BD31-4B8C-83A1-F6EECF244321}">
                <p14:modId xmlns:p14="http://schemas.microsoft.com/office/powerpoint/2010/main" val="1149732784"/>
              </p:ext>
            </p:extLst>
          </p:nvPr>
        </p:nvGraphicFramePr>
        <p:xfrm>
          <a:off x="914400" y="2374900"/>
          <a:ext cx="990600" cy="512763"/>
        </p:xfrm>
        <a:graphic>
          <a:graphicData uri="http://schemas.openxmlformats.org/presentationml/2006/ole">
            <mc:AlternateContent xmlns:mc="http://schemas.openxmlformats.org/markup-compatibility/2006">
              <mc:Choice xmlns:v="urn:schemas-microsoft-com:vml" Requires="v">
                <p:oleObj name="Clip" r:id="rId4" imgW="5809706" imgH="3010989" progId="MS_ClipArt_Gallery.5">
                  <p:embed/>
                </p:oleObj>
              </mc:Choice>
              <mc:Fallback>
                <p:oleObj name="Clip" r:id="rId4" imgW="5809706" imgH="3010989" progId="MS_ClipArt_Gallery.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2374900"/>
                        <a:ext cx="990600" cy="5127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60" name="Object 35"/>
          <p:cNvGraphicFramePr>
            <a:graphicFrameLocks noGrp="1" noChangeAspect="1"/>
          </p:cNvGraphicFramePr>
          <p:nvPr>
            <p:ph sz="quarter" idx="3"/>
            <p:extLst>
              <p:ext uri="{D42A27DB-BD31-4B8C-83A1-F6EECF244321}">
                <p14:modId xmlns:p14="http://schemas.microsoft.com/office/powerpoint/2010/main" val="1511469567"/>
              </p:ext>
            </p:extLst>
          </p:nvPr>
        </p:nvGraphicFramePr>
        <p:xfrm>
          <a:off x="7134875" y="1948534"/>
          <a:ext cx="609600" cy="246063"/>
        </p:xfrm>
        <a:graphic>
          <a:graphicData uri="http://schemas.openxmlformats.org/presentationml/2006/ole">
            <mc:AlternateContent xmlns:mc="http://schemas.openxmlformats.org/markup-compatibility/2006">
              <mc:Choice xmlns:v="urn:schemas-microsoft-com:vml" Requires="v">
                <p:oleObj name="Clip" r:id="rId6" imgW="7049729" imgH="2841523" progId="MS_ClipArt_Gallery.5">
                  <p:embed/>
                </p:oleObj>
              </mc:Choice>
              <mc:Fallback>
                <p:oleObj name="Clip" r:id="rId6"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4875" y="1948534"/>
                        <a:ext cx="609600" cy="246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61" name="Object 37"/>
          <p:cNvGraphicFramePr>
            <a:graphicFrameLocks noGrp="1" noChangeAspect="1"/>
          </p:cNvGraphicFramePr>
          <p:nvPr>
            <p:ph sz="quarter" idx="4"/>
            <p:extLst>
              <p:ext uri="{D42A27DB-BD31-4B8C-83A1-F6EECF244321}">
                <p14:modId xmlns:p14="http://schemas.microsoft.com/office/powerpoint/2010/main" val="879295867"/>
              </p:ext>
            </p:extLst>
          </p:nvPr>
        </p:nvGraphicFramePr>
        <p:xfrm>
          <a:off x="990600" y="3898900"/>
          <a:ext cx="990600" cy="512763"/>
        </p:xfrm>
        <a:graphic>
          <a:graphicData uri="http://schemas.openxmlformats.org/presentationml/2006/ole">
            <mc:AlternateContent xmlns:mc="http://schemas.openxmlformats.org/markup-compatibility/2006">
              <mc:Choice xmlns:v="urn:schemas-microsoft-com:vml" Requires="v">
                <p:oleObj name="Clip" r:id="rId8" imgW="5809706" imgH="3010989" progId="MS_ClipArt_Gallery.5">
                  <p:embed/>
                </p:oleObj>
              </mc:Choice>
              <mc:Fallback>
                <p:oleObj name="Clip" r:id="rId8" imgW="5809706" imgH="3010989" progId="MS_ClipArt_Gallery.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3898900"/>
                        <a:ext cx="990600" cy="5127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19462" name="Object 39"/>
          <p:cNvGraphicFramePr>
            <a:graphicFrameLocks noChangeAspect="1"/>
          </p:cNvGraphicFramePr>
          <p:nvPr>
            <p:extLst>
              <p:ext uri="{D42A27DB-BD31-4B8C-83A1-F6EECF244321}">
                <p14:modId xmlns:p14="http://schemas.microsoft.com/office/powerpoint/2010/main" val="3449425496"/>
              </p:ext>
            </p:extLst>
          </p:nvPr>
        </p:nvGraphicFramePr>
        <p:xfrm>
          <a:off x="3200400" y="3975100"/>
          <a:ext cx="990600" cy="457200"/>
        </p:xfrm>
        <a:graphic>
          <a:graphicData uri="http://schemas.openxmlformats.org/presentationml/2006/ole">
            <mc:AlternateContent xmlns:mc="http://schemas.openxmlformats.org/markup-compatibility/2006">
              <mc:Choice xmlns:v="urn:schemas-microsoft-com:vml" Requires="v">
                <p:oleObj name="Clip" r:id="rId9" imgW="5278138" imgH="2430807" progId="MS_ClipArt_Gallery.5">
                  <p:embed/>
                </p:oleObj>
              </mc:Choice>
              <mc:Fallback>
                <p:oleObj name="Clip" r:id="rId9"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3975100"/>
                        <a:ext cx="990600" cy="457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3" name="Object 40"/>
          <p:cNvGraphicFramePr>
            <a:graphicFrameLocks noChangeAspect="1"/>
          </p:cNvGraphicFramePr>
          <p:nvPr>
            <p:extLst>
              <p:ext uri="{D42A27DB-BD31-4B8C-83A1-F6EECF244321}">
                <p14:modId xmlns:p14="http://schemas.microsoft.com/office/powerpoint/2010/main" val="940243206"/>
              </p:ext>
            </p:extLst>
          </p:nvPr>
        </p:nvGraphicFramePr>
        <p:xfrm>
          <a:off x="5029200" y="1765300"/>
          <a:ext cx="685800" cy="315913"/>
        </p:xfrm>
        <a:graphic>
          <a:graphicData uri="http://schemas.openxmlformats.org/presentationml/2006/ole">
            <mc:AlternateContent xmlns:mc="http://schemas.openxmlformats.org/markup-compatibility/2006">
              <mc:Choice xmlns:v="urn:schemas-microsoft-com:vml" Requires="v">
                <p:oleObj name="Clip" r:id="rId10" imgW="5278138" imgH="2430807" progId="MS_ClipArt_Gallery.5">
                  <p:embed/>
                </p:oleObj>
              </mc:Choice>
              <mc:Fallback>
                <p:oleObj name="Clip" r:id="rId10"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765300"/>
                        <a:ext cx="685800" cy="3159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4" name="Object 41"/>
          <p:cNvGraphicFramePr>
            <a:graphicFrameLocks noChangeAspect="1"/>
          </p:cNvGraphicFramePr>
          <p:nvPr>
            <p:extLst>
              <p:ext uri="{D42A27DB-BD31-4B8C-83A1-F6EECF244321}">
                <p14:modId xmlns:p14="http://schemas.microsoft.com/office/powerpoint/2010/main" val="2851851325"/>
              </p:ext>
            </p:extLst>
          </p:nvPr>
        </p:nvGraphicFramePr>
        <p:xfrm>
          <a:off x="5029200" y="2832100"/>
          <a:ext cx="685800" cy="315913"/>
        </p:xfrm>
        <a:graphic>
          <a:graphicData uri="http://schemas.openxmlformats.org/presentationml/2006/ole">
            <mc:AlternateContent xmlns:mc="http://schemas.openxmlformats.org/markup-compatibility/2006">
              <mc:Choice xmlns:v="urn:schemas-microsoft-com:vml" Requires="v">
                <p:oleObj name="Clip" r:id="rId11" imgW="5278138" imgH="2430807" progId="MS_ClipArt_Gallery.5">
                  <p:embed/>
                </p:oleObj>
              </mc:Choice>
              <mc:Fallback>
                <p:oleObj name="Clip" r:id="rId11"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832100"/>
                        <a:ext cx="685800" cy="3159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5" name="Object 42"/>
          <p:cNvGraphicFramePr>
            <a:graphicFrameLocks noChangeAspect="1"/>
          </p:cNvGraphicFramePr>
          <p:nvPr>
            <p:extLst>
              <p:ext uri="{D42A27DB-BD31-4B8C-83A1-F6EECF244321}">
                <p14:modId xmlns:p14="http://schemas.microsoft.com/office/powerpoint/2010/main" val="3982841509"/>
              </p:ext>
            </p:extLst>
          </p:nvPr>
        </p:nvGraphicFramePr>
        <p:xfrm>
          <a:off x="5105400" y="3746500"/>
          <a:ext cx="685800" cy="315913"/>
        </p:xfrm>
        <a:graphic>
          <a:graphicData uri="http://schemas.openxmlformats.org/presentationml/2006/ole">
            <mc:AlternateContent xmlns:mc="http://schemas.openxmlformats.org/markup-compatibility/2006">
              <mc:Choice xmlns:v="urn:schemas-microsoft-com:vml" Requires="v">
                <p:oleObj name="Clip" r:id="rId12" imgW="5278138" imgH="2430807" progId="MS_ClipArt_Gallery.5">
                  <p:embed/>
                </p:oleObj>
              </mc:Choice>
              <mc:Fallback>
                <p:oleObj name="Clip" r:id="rId12"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3746500"/>
                        <a:ext cx="685800" cy="3159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6" name="Object 43"/>
          <p:cNvGraphicFramePr>
            <a:graphicFrameLocks noChangeAspect="1"/>
          </p:cNvGraphicFramePr>
          <p:nvPr>
            <p:extLst>
              <p:ext uri="{D42A27DB-BD31-4B8C-83A1-F6EECF244321}">
                <p14:modId xmlns:p14="http://schemas.microsoft.com/office/powerpoint/2010/main" val="1567458826"/>
              </p:ext>
            </p:extLst>
          </p:nvPr>
        </p:nvGraphicFramePr>
        <p:xfrm>
          <a:off x="5105400" y="4889500"/>
          <a:ext cx="685800" cy="315913"/>
        </p:xfrm>
        <a:graphic>
          <a:graphicData uri="http://schemas.openxmlformats.org/presentationml/2006/ole">
            <mc:AlternateContent xmlns:mc="http://schemas.openxmlformats.org/markup-compatibility/2006">
              <mc:Choice xmlns:v="urn:schemas-microsoft-com:vml" Requires="v">
                <p:oleObj name="Clip" r:id="rId13" imgW="5278138" imgH="2430807" progId="MS_ClipArt_Gallery.5">
                  <p:embed/>
                </p:oleObj>
              </mc:Choice>
              <mc:Fallback>
                <p:oleObj name="Clip" r:id="rId13" imgW="5278138" imgH="2430807" progId="MS_ClipArt_Gallery.5">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4889500"/>
                        <a:ext cx="685800" cy="3159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7" name="Object 45"/>
          <p:cNvGraphicFramePr>
            <a:graphicFrameLocks noChangeAspect="1"/>
          </p:cNvGraphicFramePr>
          <p:nvPr>
            <p:extLst>
              <p:ext uri="{D42A27DB-BD31-4B8C-83A1-F6EECF244321}">
                <p14:modId xmlns:p14="http://schemas.microsoft.com/office/powerpoint/2010/main" val="1267080673"/>
              </p:ext>
            </p:extLst>
          </p:nvPr>
        </p:nvGraphicFramePr>
        <p:xfrm>
          <a:off x="7162800" y="5270500"/>
          <a:ext cx="533400" cy="215900"/>
        </p:xfrm>
        <a:graphic>
          <a:graphicData uri="http://schemas.openxmlformats.org/presentationml/2006/ole">
            <mc:AlternateContent xmlns:mc="http://schemas.openxmlformats.org/markup-compatibility/2006">
              <mc:Choice xmlns:v="urn:schemas-microsoft-com:vml" Requires="v">
                <p:oleObj name="Clip" r:id="rId14" imgW="7049729" imgH="2841523" progId="MS_ClipArt_Gallery.5">
                  <p:embed/>
                </p:oleObj>
              </mc:Choice>
              <mc:Fallback>
                <p:oleObj name="Clip" r:id="rId14"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800" y="5270500"/>
                        <a:ext cx="533400" cy="2159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8" name="Object 46"/>
          <p:cNvGraphicFramePr>
            <a:graphicFrameLocks noChangeAspect="1"/>
          </p:cNvGraphicFramePr>
          <p:nvPr>
            <p:extLst>
              <p:ext uri="{D42A27DB-BD31-4B8C-83A1-F6EECF244321}">
                <p14:modId xmlns:p14="http://schemas.microsoft.com/office/powerpoint/2010/main" val="2523055662"/>
              </p:ext>
            </p:extLst>
          </p:nvPr>
        </p:nvGraphicFramePr>
        <p:xfrm>
          <a:off x="6858000" y="1231900"/>
          <a:ext cx="609600" cy="247650"/>
        </p:xfrm>
        <a:graphic>
          <a:graphicData uri="http://schemas.openxmlformats.org/presentationml/2006/ole">
            <mc:AlternateContent xmlns:mc="http://schemas.openxmlformats.org/markup-compatibility/2006">
              <mc:Choice xmlns:v="urn:schemas-microsoft-com:vml" Requires="v">
                <p:oleObj name="Clip" r:id="rId15" imgW="7049729" imgH="2841523" progId="MS_ClipArt_Gallery.5">
                  <p:embed/>
                </p:oleObj>
              </mc:Choice>
              <mc:Fallback>
                <p:oleObj name="Clip" r:id="rId15"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0" y="1231900"/>
                        <a:ext cx="609600" cy="2476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69" name="Object 47"/>
          <p:cNvGraphicFramePr>
            <a:graphicFrameLocks noChangeAspect="1"/>
          </p:cNvGraphicFramePr>
          <p:nvPr>
            <p:extLst>
              <p:ext uri="{D42A27DB-BD31-4B8C-83A1-F6EECF244321}">
                <p14:modId xmlns:p14="http://schemas.microsoft.com/office/powerpoint/2010/main" val="3132767251"/>
              </p:ext>
            </p:extLst>
          </p:nvPr>
        </p:nvGraphicFramePr>
        <p:xfrm>
          <a:off x="7086600" y="3670300"/>
          <a:ext cx="533400" cy="214313"/>
        </p:xfrm>
        <a:graphic>
          <a:graphicData uri="http://schemas.openxmlformats.org/presentationml/2006/ole">
            <mc:AlternateContent xmlns:mc="http://schemas.openxmlformats.org/markup-compatibility/2006">
              <mc:Choice xmlns:v="urn:schemas-microsoft-com:vml" Requires="v">
                <p:oleObj name="Clip" r:id="rId16" imgW="7049729" imgH="2841523" progId="MS_ClipArt_Gallery.5">
                  <p:embed/>
                </p:oleObj>
              </mc:Choice>
              <mc:Fallback>
                <p:oleObj name="Clip" r:id="rId16"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6600" y="3670300"/>
                        <a:ext cx="533400" cy="2143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70" name="Object 48"/>
          <p:cNvGraphicFramePr>
            <a:graphicFrameLocks noChangeAspect="1"/>
          </p:cNvGraphicFramePr>
          <p:nvPr>
            <p:extLst>
              <p:ext uri="{D42A27DB-BD31-4B8C-83A1-F6EECF244321}">
                <p14:modId xmlns:p14="http://schemas.microsoft.com/office/powerpoint/2010/main" val="1968121647"/>
              </p:ext>
            </p:extLst>
          </p:nvPr>
        </p:nvGraphicFramePr>
        <p:xfrm>
          <a:off x="6934200" y="2755900"/>
          <a:ext cx="609600" cy="246063"/>
        </p:xfrm>
        <a:graphic>
          <a:graphicData uri="http://schemas.openxmlformats.org/presentationml/2006/ole">
            <mc:AlternateContent xmlns:mc="http://schemas.openxmlformats.org/markup-compatibility/2006">
              <mc:Choice xmlns:v="urn:schemas-microsoft-com:vml" Requires="v">
                <p:oleObj name="Clip" r:id="rId17" imgW="7049729" imgH="2841523" progId="MS_ClipArt_Gallery.5">
                  <p:embed/>
                </p:oleObj>
              </mc:Choice>
              <mc:Fallback>
                <p:oleObj name="Clip" r:id="rId17"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4200" y="2755900"/>
                        <a:ext cx="609600" cy="246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9471" name="Object 49"/>
          <p:cNvGraphicFramePr>
            <a:graphicFrameLocks noChangeAspect="1"/>
          </p:cNvGraphicFramePr>
          <p:nvPr>
            <p:extLst>
              <p:ext uri="{D42A27DB-BD31-4B8C-83A1-F6EECF244321}">
                <p14:modId xmlns:p14="http://schemas.microsoft.com/office/powerpoint/2010/main" val="1406556203"/>
              </p:ext>
            </p:extLst>
          </p:nvPr>
        </p:nvGraphicFramePr>
        <p:xfrm>
          <a:off x="7224091" y="4445916"/>
          <a:ext cx="533400" cy="215900"/>
        </p:xfrm>
        <a:graphic>
          <a:graphicData uri="http://schemas.openxmlformats.org/presentationml/2006/ole">
            <mc:AlternateContent xmlns:mc="http://schemas.openxmlformats.org/markup-compatibility/2006">
              <mc:Choice xmlns:v="urn:schemas-microsoft-com:vml" Requires="v">
                <p:oleObj name="Clip" r:id="rId18" imgW="7049729" imgH="2841523" progId="MS_ClipArt_Gallery.5">
                  <p:embed/>
                </p:oleObj>
              </mc:Choice>
              <mc:Fallback>
                <p:oleObj name="Clip" r:id="rId18" imgW="7049729" imgH="2841523" progId="MS_ClipArt_Gallery.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4091" y="4445916"/>
                        <a:ext cx="533400" cy="2159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19472" name="Line 50"/>
          <p:cNvSpPr>
            <a:spLocks noChangeShapeType="1"/>
          </p:cNvSpPr>
          <p:nvPr/>
        </p:nvSpPr>
        <p:spPr bwMode="auto">
          <a:xfrm>
            <a:off x="1981200" y="2755900"/>
            <a:ext cx="914400" cy="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73" name="Line 51"/>
          <p:cNvSpPr>
            <a:spLocks noChangeShapeType="1"/>
          </p:cNvSpPr>
          <p:nvPr/>
        </p:nvSpPr>
        <p:spPr bwMode="auto">
          <a:xfrm>
            <a:off x="1981200" y="2908300"/>
            <a:ext cx="1219200" cy="10668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74" name="Line 52"/>
          <p:cNvSpPr>
            <a:spLocks noChangeShapeType="1"/>
          </p:cNvSpPr>
          <p:nvPr/>
        </p:nvSpPr>
        <p:spPr bwMode="auto">
          <a:xfrm flipV="1">
            <a:off x="1981200" y="2984500"/>
            <a:ext cx="990600" cy="11430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75" name="Line 53"/>
          <p:cNvSpPr>
            <a:spLocks noChangeShapeType="1"/>
          </p:cNvSpPr>
          <p:nvPr/>
        </p:nvSpPr>
        <p:spPr bwMode="auto">
          <a:xfrm>
            <a:off x="2057400" y="4279900"/>
            <a:ext cx="990600" cy="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76" name="Line 54"/>
          <p:cNvSpPr>
            <a:spLocks noChangeShapeType="1"/>
          </p:cNvSpPr>
          <p:nvPr/>
        </p:nvSpPr>
        <p:spPr bwMode="auto">
          <a:xfrm flipV="1">
            <a:off x="4191000" y="2070100"/>
            <a:ext cx="762000" cy="5334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77" name="Line 55"/>
          <p:cNvSpPr>
            <a:spLocks noChangeShapeType="1"/>
          </p:cNvSpPr>
          <p:nvPr/>
        </p:nvSpPr>
        <p:spPr bwMode="auto">
          <a:xfrm>
            <a:off x="4191000" y="2679700"/>
            <a:ext cx="685800" cy="2286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79" name="Line 57"/>
          <p:cNvSpPr>
            <a:spLocks noChangeShapeType="1"/>
          </p:cNvSpPr>
          <p:nvPr/>
        </p:nvSpPr>
        <p:spPr bwMode="auto">
          <a:xfrm flipV="1">
            <a:off x="4267200" y="3975100"/>
            <a:ext cx="685800" cy="1524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0" name="Line 58"/>
          <p:cNvSpPr>
            <a:spLocks noChangeShapeType="1"/>
          </p:cNvSpPr>
          <p:nvPr/>
        </p:nvSpPr>
        <p:spPr bwMode="auto">
          <a:xfrm>
            <a:off x="4267200" y="4279900"/>
            <a:ext cx="762000" cy="6858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2" name="Line 60"/>
          <p:cNvSpPr>
            <a:spLocks noChangeShapeType="1"/>
          </p:cNvSpPr>
          <p:nvPr/>
        </p:nvSpPr>
        <p:spPr bwMode="auto">
          <a:xfrm flipV="1">
            <a:off x="5867400" y="1460500"/>
            <a:ext cx="914400" cy="3810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3" name="Line 61"/>
          <p:cNvSpPr>
            <a:spLocks noChangeShapeType="1"/>
          </p:cNvSpPr>
          <p:nvPr/>
        </p:nvSpPr>
        <p:spPr bwMode="auto">
          <a:xfrm>
            <a:off x="5943600" y="1917700"/>
            <a:ext cx="1143000" cy="762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4" name="Line 62"/>
          <p:cNvSpPr>
            <a:spLocks noChangeShapeType="1"/>
          </p:cNvSpPr>
          <p:nvPr/>
        </p:nvSpPr>
        <p:spPr bwMode="auto">
          <a:xfrm flipV="1">
            <a:off x="5867400" y="2832100"/>
            <a:ext cx="990600" cy="1524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5" name="Line 63"/>
          <p:cNvSpPr>
            <a:spLocks noChangeShapeType="1"/>
          </p:cNvSpPr>
          <p:nvPr/>
        </p:nvSpPr>
        <p:spPr bwMode="auto">
          <a:xfrm>
            <a:off x="5867400" y="3136900"/>
            <a:ext cx="1219200" cy="4572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6" name="Line 64"/>
          <p:cNvSpPr>
            <a:spLocks noChangeShapeType="1"/>
          </p:cNvSpPr>
          <p:nvPr/>
        </p:nvSpPr>
        <p:spPr bwMode="auto">
          <a:xfrm flipV="1">
            <a:off x="5867400" y="3136900"/>
            <a:ext cx="1066800" cy="7620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7" name="Line 65"/>
          <p:cNvSpPr>
            <a:spLocks noChangeShapeType="1"/>
          </p:cNvSpPr>
          <p:nvPr/>
        </p:nvSpPr>
        <p:spPr bwMode="auto">
          <a:xfrm flipV="1">
            <a:off x="5943600" y="3822700"/>
            <a:ext cx="990600" cy="1524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8" name="Line 66"/>
          <p:cNvSpPr>
            <a:spLocks noChangeShapeType="1"/>
          </p:cNvSpPr>
          <p:nvPr/>
        </p:nvSpPr>
        <p:spPr bwMode="auto">
          <a:xfrm flipV="1">
            <a:off x="5867400" y="4584700"/>
            <a:ext cx="1295400" cy="3810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89" name="Line 67"/>
          <p:cNvSpPr>
            <a:spLocks noChangeShapeType="1"/>
          </p:cNvSpPr>
          <p:nvPr/>
        </p:nvSpPr>
        <p:spPr bwMode="auto">
          <a:xfrm>
            <a:off x="5943600" y="5118100"/>
            <a:ext cx="1066800" cy="152400"/>
          </a:xfrm>
          <a:prstGeom prst="line">
            <a:avLst/>
          </a:prstGeom>
          <a:noFill/>
          <a:ln w="9525">
            <a:solidFill>
              <a:srgbClr val="0066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490" name="Text Box 69"/>
          <p:cNvSpPr txBox="1">
            <a:spLocks noChangeArrowheads="1"/>
          </p:cNvSpPr>
          <p:nvPr/>
        </p:nvSpPr>
        <p:spPr bwMode="auto">
          <a:xfrm>
            <a:off x="1066800" y="5867400"/>
            <a:ext cx="13716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dirty="0">
                <a:solidFill>
                  <a:srgbClr val="800000"/>
                </a:solidFill>
                <a:latin typeface="Tw Cen MT" panose="020B0602020104020603" pitchFamily="34" charset="0"/>
              </a:rPr>
              <a:t>Suppliers</a:t>
            </a:r>
          </a:p>
        </p:txBody>
      </p:sp>
      <p:sp>
        <p:nvSpPr>
          <p:cNvPr id="19491" name="Text Box 70"/>
          <p:cNvSpPr txBox="1">
            <a:spLocks noChangeArrowheads="1"/>
          </p:cNvSpPr>
          <p:nvPr/>
        </p:nvSpPr>
        <p:spPr bwMode="auto">
          <a:xfrm>
            <a:off x="2895600" y="5791200"/>
            <a:ext cx="144780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dirty="0">
                <a:solidFill>
                  <a:srgbClr val="800000"/>
                </a:solidFill>
                <a:latin typeface="Tw Cen MT" panose="020B0602020104020603" pitchFamily="34" charset="0"/>
              </a:rPr>
              <a:t>Regional Warehouses</a:t>
            </a:r>
          </a:p>
        </p:txBody>
      </p:sp>
      <p:sp>
        <p:nvSpPr>
          <p:cNvPr id="19492" name="Text Box 71"/>
          <p:cNvSpPr txBox="1">
            <a:spLocks noChangeArrowheads="1"/>
          </p:cNvSpPr>
          <p:nvPr/>
        </p:nvSpPr>
        <p:spPr bwMode="auto">
          <a:xfrm>
            <a:off x="4953000" y="5638800"/>
            <a:ext cx="1219200"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dirty="0">
                <a:solidFill>
                  <a:srgbClr val="800000"/>
                </a:solidFill>
                <a:latin typeface="Tw Cen MT" panose="020B0602020104020603" pitchFamily="34" charset="0"/>
              </a:rPr>
              <a:t>Local Fulfillment Centers</a:t>
            </a:r>
          </a:p>
        </p:txBody>
      </p:sp>
      <p:sp>
        <p:nvSpPr>
          <p:cNvPr id="19493" name="Text Box 72"/>
          <p:cNvSpPr txBox="1">
            <a:spLocks noChangeArrowheads="1"/>
          </p:cNvSpPr>
          <p:nvPr/>
        </p:nvSpPr>
        <p:spPr bwMode="auto">
          <a:xfrm>
            <a:off x="7086600" y="5867400"/>
            <a:ext cx="12954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dirty="0">
                <a:solidFill>
                  <a:srgbClr val="800000"/>
                </a:solidFill>
                <a:latin typeface="Tw Cen MT" panose="020B0602020104020603" pitchFamily="34" charset="0"/>
              </a:rPr>
              <a:t>Consumers</a:t>
            </a:r>
          </a:p>
        </p:txBody>
      </p:sp>
      <p:sp>
        <p:nvSpPr>
          <p:cNvPr id="39" name="Oval 38"/>
          <p:cNvSpPr/>
          <p:nvPr/>
        </p:nvSpPr>
        <p:spPr>
          <a:xfrm>
            <a:off x="5257800" y="1143000"/>
            <a:ext cx="2743200" cy="4648200"/>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Tw Cen MT" panose="020B0602020104020603" pitchFamily="34" charset="0"/>
            </a:endParaRPr>
          </a:p>
        </p:txBody>
      </p:sp>
      <p:sp>
        <p:nvSpPr>
          <p:cNvPr id="38" name="Rectangle 2">
            <a:extLst>
              <a:ext uri="{FF2B5EF4-FFF2-40B4-BE49-F238E27FC236}">
                <a16:creationId xmlns:a16="http://schemas.microsoft.com/office/drawing/2014/main" id="{C30BA936-8100-4F2D-A5BF-545DBE20966E}"/>
              </a:ext>
            </a:extLst>
          </p:cNvPr>
          <p:cNvSpPr txBox="1">
            <a:spLocks noChangeArrowheads="1"/>
          </p:cNvSpPr>
          <p:nvPr/>
        </p:nvSpPr>
        <p:spPr>
          <a:xfrm>
            <a:off x="455544" y="57786"/>
            <a:ext cx="8653906" cy="82088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4000" b="0" kern="1200">
                <a:solidFill>
                  <a:srgbClr val="000099"/>
                </a:solidFill>
                <a:latin typeface="Tw Cen MT" panose="020B0602020104020603" pitchFamily="34" charset="0"/>
                <a:ea typeface="Verdana" panose="020B0604030504040204" pitchFamily="34" charset="0"/>
                <a:cs typeface="Verdana" panose="020B0604030504040204" pitchFamily="34" charset="0"/>
              </a:defRPr>
            </a:lvl1pPr>
          </a:lstStyle>
          <a:p>
            <a:r>
              <a:rPr lang="en-US" dirty="0"/>
              <a:t>Decision 4</a:t>
            </a:r>
          </a:p>
        </p:txBody>
      </p:sp>
    </p:spTree>
    <p:extLst>
      <p:ext uri="{BB962C8B-B14F-4D97-AF65-F5344CB8AC3E}">
        <p14:creationId xmlns:p14="http://schemas.microsoft.com/office/powerpoint/2010/main" val="1016974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27A82-BADE-46DF-90F6-23C3D27DC796}"/>
              </a:ext>
            </a:extLst>
          </p:cNvPr>
          <p:cNvSpPr>
            <a:spLocks noGrp="1"/>
          </p:cNvSpPr>
          <p:nvPr>
            <p:ph type="title"/>
          </p:nvPr>
        </p:nvSpPr>
        <p:spPr/>
        <p:txBody>
          <a:bodyPr/>
          <a:lstStyle/>
          <a:p>
            <a:r>
              <a:rPr lang="en-US" dirty="0"/>
              <a:t>Sample pick list</a:t>
            </a:r>
          </a:p>
        </p:txBody>
      </p:sp>
      <p:pic>
        <p:nvPicPr>
          <p:cNvPr id="5" name="Content Placeholder 4">
            <a:extLst>
              <a:ext uri="{FF2B5EF4-FFF2-40B4-BE49-F238E27FC236}">
                <a16:creationId xmlns:a16="http://schemas.microsoft.com/office/drawing/2014/main" id="{136C8199-16D4-41FE-849A-734FA36B989C}"/>
              </a:ext>
            </a:extLst>
          </p:cNvPr>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304800" y="1371600"/>
            <a:ext cx="7397533" cy="4821237"/>
          </a:xfrm>
        </p:spPr>
      </p:pic>
      <p:sp>
        <p:nvSpPr>
          <p:cNvPr id="6" name="Right Brace 5">
            <a:extLst>
              <a:ext uri="{FF2B5EF4-FFF2-40B4-BE49-F238E27FC236}">
                <a16:creationId xmlns:a16="http://schemas.microsoft.com/office/drawing/2014/main" id="{F6187770-DF4A-43D3-9832-EBCB709B3603}"/>
              </a:ext>
            </a:extLst>
          </p:cNvPr>
          <p:cNvSpPr/>
          <p:nvPr/>
        </p:nvSpPr>
        <p:spPr>
          <a:xfrm>
            <a:off x="7728837" y="2590800"/>
            <a:ext cx="152400" cy="838200"/>
          </a:xfrm>
          <a:prstGeom prst="rightBrace">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D6CB851D-8CDE-4310-86E1-637B487F09BF}"/>
              </a:ext>
            </a:extLst>
          </p:cNvPr>
          <p:cNvSpPr txBox="1"/>
          <p:nvPr/>
        </p:nvSpPr>
        <p:spPr>
          <a:xfrm>
            <a:off x="8001000" y="2590800"/>
            <a:ext cx="762000" cy="646331"/>
          </a:xfrm>
          <a:prstGeom prst="rect">
            <a:avLst/>
          </a:prstGeom>
          <a:noFill/>
        </p:spPr>
        <p:txBody>
          <a:bodyPr wrap="square" rtlCol="0">
            <a:spAutoFit/>
          </a:bodyPr>
          <a:lstStyle/>
          <a:p>
            <a:r>
              <a:rPr lang="en-US" dirty="0"/>
              <a:t>Pick line</a:t>
            </a:r>
          </a:p>
        </p:txBody>
      </p:sp>
    </p:spTree>
    <p:extLst>
      <p:ext uri="{BB962C8B-B14F-4D97-AF65-F5344CB8AC3E}">
        <p14:creationId xmlns:p14="http://schemas.microsoft.com/office/powerpoint/2010/main" val="4256738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7467600" cy="914400"/>
          </a:xfrm>
        </p:spPr>
        <p:txBody>
          <a:bodyPr>
            <a:noAutofit/>
          </a:bodyPr>
          <a:lstStyle/>
          <a:p>
            <a:pPr algn="l"/>
            <a:br>
              <a:rPr lang="en-GB" sz="2000" dirty="0">
                <a:solidFill>
                  <a:srgbClr val="800000"/>
                </a:solidFill>
              </a:rPr>
            </a:br>
            <a:r>
              <a:rPr lang="en-GB" sz="4000" dirty="0"/>
              <a:t>Offline and online demand</a:t>
            </a:r>
            <a:br>
              <a:rPr lang="en-US" sz="2000" dirty="0">
                <a:solidFill>
                  <a:srgbClr val="800000"/>
                </a:solidFill>
              </a:rPr>
            </a:br>
            <a:endParaRPr lang="en-US" sz="2000" dirty="0"/>
          </a:p>
        </p:txBody>
      </p:sp>
      <p:sp>
        <p:nvSpPr>
          <p:cNvPr id="3" name="Content Placeholder 2"/>
          <p:cNvSpPr>
            <a:spLocks noGrp="1"/>
          </p:cNvSpPr>
          <p:nvPr>
            <p:ph idx="1"/>
          </p:nvPr>
        </p:nvSpPr>
        <p:spPr/>
        <p:txBody>
          <a:bodyPr/>
          <a:lstStyle/>
          <a:p>
            <a:pPr marL="0" indent="0">
              <a:buNone/>
            </a:pPr>
            <a:r>
              <a:rPr lang="en-GB" dirty="0"/>
              <a:t>The difference between fulfilment for offline and online demands</a:t>
            </a:r>
            <a:endParaRPr lang="en-US" dirty="0"/>
          </a:p>
          <a:p>
            <a:pPr marL="227013" indent="-227013"/>
            <a:r>
              <a:rPr lang="en-US" dirty="0"/>
              <a:t>Fulfillment for offline demands:</a:t>
            </a:r>
          </a:p>
          <a:p>
            <a:pPr marL="573088" lvl="1" indent="-230188"/>
            <a:r>
              <a:rPr lang="en-US" dirty="0"/>
              <a:t>Ship products to </a:t>
            </a:r>
            <a:r>
              <a:rPr lang="en-US" b="1" dirty="0">
                <a:solidFill>
                  <a:srgbClr val="0000FF"/>
                </a:solidFill>
              </a:rPr>
              <a:t>retail stores</a:t>
            </a:r>
          </a:p>
          <a:p>
            <a:pPr marL="573088" lvl="1" indent="-230188"/>
            <a:r>
              <a:rPr lang="en-US" dirty="0"/>
              <a:t>Smaller number of orders </a:t>
            </a:r>
          </a:p>
          <a:p>
            <a:pPr marL="573088" lvl="1" indent="-230188"/>
            <a:r>
              <a:rPr lang="en-US" dirty="0"/>
              <a:t>Large quantity for each order</a:t>
            </a:r>
          </a:p>
          <a:p>
            <a:pPr marL="227013" indent="-227013"/>
            <a:r>
              <a:rPr lang="en-US" dirty="0"/>
              <a:t>Fulfillment for online demands:</a:t>
            </a:r>
          </a:p>
          <a:p>
            <a:pPr marL="573088" lvl="1" indent="-230188"/>
            <a:r>
              <a:rPr lang="en-US" dirty="0"/>
              <a:t>Ship products to </a:t>
            </a:r>
            <a:r>
              <a:rPr lang="en-US" b="1" dirty="0">
                <a:solidFill>
                  <a:srgbClr val="0000FF"/>
                </a:solidFill>
              </a:rPr>
              <a:t>end consumers</a:t>
            </a:r>
          </a:p>
          <a:p>
            <a:pPr marL="573088" lvl="1" indent="-230188"/>
            <a:r>
              <a:rPr lang="en-US" dirty="0"/>
              <a:t>Large number of orders</a:t>
            </a:r>
          </a:p>
          <a:p>
            <a:pPr marL="573088" lvl="1" indent="-230188"/>
            <a:r>
              <a:rPr lang="en-US" dirty="0"/>
              <a:t>Small quantity for each order</a:t>
            </a:r>
          </a:p>
        </p:txBody>
      </p:sp>
    </p:spTree>
    <p:extLst>
      <p:ext uri="{BB962C8B-B14F-4D97-AF65-F5344CB8AC3E}">
        <p14:creationId xmlns:p14="http://schemas.microsoft.com/office/powerpoint/2010/main" val="187696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62B6FA-A85B-40A7-B228-941124828FEB}"/>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sz="4000" dirty="0">
                <a:solidFill>
                  <a:schemeClr val="accent5">
                    <a:lumMod val="75000"/>
                  </a:schemeClr>
                </a:solidFill>
              </a:rPr>
              <a:t>Warehousing basics</a:t>
            </a:r>
          </a:p>
        </p:txBody>
      </p:sp>
    </p:spTree>
    <p:extLst>
      <p:ext uri="{BB962C8B-B14F-4D97-AF65-F5344CB8AC3E}">
        <p14:creationId xmlns:p14="http://schemas.microsoft.com/office/powerpoint/2010/main" val="2698314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E558-9C93-4CC7-9A8E-E236D348859E}"/>
              </a:ext>
            </a:extLst>
          </p:cNvPr>
          <p:cNvSpPr>
            <a:spLocks noGrp="1"/>
          </p:cNvSpPr>
          <p:nvPr>
            <p:ph type="title"/>
          </p:nvPr>
        </p:nvSpPr>
        <p:spPr/>
        <p:txBody>
          <a:bodyPr>
            <a:normAutofit/>
          </a:bodyPr>
          <a:lstStyle/>
          <a:p>
            <a:r>
              <a:rPr lang="en-US" sz="4000" dirty="0"/>
              <a:t>Types of warehouses</a:t>
            </a:r>
          </a:p>
        </p:txBody>
      </p:sp>
      <p:sp>
        <p:nvSpPr>
          <p:cNvPr id="3" name="Content Placeholder 2">
            <a:extLst>
              <a:ext uri="{FF2B5EF4-FFF2-40B4-BE49-F238E27FC236}">
                <a16:creationId xmlns:a16="http://schemas.microsoft.com/office/drawing/2014/main" id="{90C5784B-6817-4941-9370-5E9D9691F063}"/>
              </a:ext>
            </a:extLst>
          </p:cNvPr>
          <p:cNvSpPr>
            <a:spLocks noGrp="1"/>
          </p:cNvSpPr>
          <p:nvPr>
            <p:ph idx="1"/>
          </p:nvPr>
        </p:nvSpPr>
        <p:spPr/>
        <p:txBody>
          <a:bodyPr/>
          <a:lstStyle/>
          <a:p>
            <a:pPr marL="227013" indent="-227013"/>
            <a:r>
              <a:rPr lang="en-US" dirty="0"/>
              <a:t>Retail distribution center</a:t>
            </a:r>
          </a:p>
          <a:p>
            <a:pPr marL="227013" indent="-227013"/>
            <a:r>
              <a:rPr lang="en-US" dirty="0"/>
              <a:t>Service parts distribution center</a:t>
            </a:r>
          </a:p>
          <a:p>
            <a:pPr marL="227013" indent="-227013"/>
            <a:r>
              <a:rPr lang="en-US" dirty="0"/>
              <a:t>E-commerce distribution center (fulfillment center)</a:t>
            </a:r>
          </a:p>
          <a:p>
            <a:pPr marL="227013" indent="-227013"/>
            <a:r>
              <a:rPr lang="en-US" dirty="0"/>
              <a:t>3</a:t>
            </a:r>
            <a:r>
              <a:rPr lang="en-US" baseline="30000" dirty="0"/>
              <a:t>rd</a:t>
            </a:r>
            <a:r>
              <a:rPr lang="en-US" dirty="0"/>
              <a:t> Party Logistic (3PL) warehouse</a:t>
            </a:r>
          </a:p>
          <a:p>
            <a:pPr marL="227013" indent="-227013"/>
            <a:r>
              <a:rPr lang="en-US" dirty="0"/>
              <a:t>Perishable warehouse</a:t>
            </a:r>
          </a:p>
          <a:p>
            <a:endParaRPr lang="en-US" dirty="0"/>
          </a:p>
        </p:txBody>
      </p:sp>
    </p:spTree>
    <p:extLst>
      <p:ext uri="{BB962C8B-B14F-4D97-AF65-F5344CB8AC3E}">
        <p14:creationId xmlns:p14="http://schemas.microsoft.com/office/powerpoint/2010/main" val="161956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C623A-54CD-4AC7-8AA3-A824627A236F}"/>
              </a:ext>
            </a:extLst>
          </p:cNvPr>
          <p:cNvSpPr>
            <a:spLocks noGrp="1"/>
          </p:cNvSpPr>
          <p:nvPr>
            <p:ph type="title"/>
          </p:nvPr>
        </p:nvSpPr>
        <p:spPr/>
        <p:txBody>
          <a:bodyPr>
            <a:normAutofit/>
          </a:bodyPr>
          <a:lstStyle/>
          <a:p>
            <a:r>
              <a:rPr lang="en-US" sz="4000" dirty="0"/>
              <a:t>Units of handling</a:t>
            </a:r>
          </a:p>
        </p:txBody>
      </p:sp>
      <p:pic>
        <p:nvPicPr>
          <p:cNvPr id="4" name="Picture 2">
            <a:extLst>
              <a:ext uri="{FF2B5EF4-FFF2-40B4-BE49-F238E27FC236}">
                <a16:creationId xmlns:a16="http://schemas.microsoft.com/office/drawing/2014/main" id="{1D25EBB4-928A-429E-A498-6EB0D3448A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414215"/>
            <a:ext cx="4733925" cy="529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1384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40A43-0918-48DC-8081-44AE78AD7852}"/>
              </a:ext>
            </a:extLst>
          </p:cNvPr>
          <p:cNvSpPr>
            <a:spLocks noGrp="1"/>
          </p:cNvSpPr>
          <p:nvPr>
            <p:ph type="title"/>
          </p:nvPr>
        </p:nvSpPr>
        <p:spPr/>
        <p:txBody>
          <a:bodyPr>
            <a:normAutofit/>
          </a:bodyPr>
          <a:lstStyle/>
          <a:p>
            <a:r>
              <a:rPr lang="en-US" sz="4000" dirty="0"/>
              <a:t>Warehouse operations</a:t>
            </a:r>
          </a:p>
        </p:txBody>
      </p:sp>
      <p:sp>
        <p:nvSpPr>
          <p:cNvPr id="4" name="Text Box 5">
            <a:extLst>
              <a:ext uri="{FF2B5EF4-FFF2-40B4-BE49-F238E27FC236}">
                <a16:creationId xmlns:a16="http://schemas.microsoft.com/office/drawing/2014/main" id="{65CD8AB5-29BC-44C2-B448-63B22D2FFA57}"/>
              </a:ext>
            </a:extLst>
          </p:cNvPr>
          <p:cNvSpPr txBox="1">
            <a:spLocks noChangeArrowheads="1"/>
          </p:cNvSpPr>
          <p:nvPr/>
        </p:nvSpPr>
        <p:spPr bwMode="auto">
          <a:xfrm>
            <a:off x="670418" y="4343400"/>
            <a:ext cx="1295400" cy="400110"/>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b="1" dirty="0">
                <a:latin typeface="Tw Cen MT" panose="020B0602020104020603" pitchFamily="34" charset="0"/>
              </a:rPr>
              <a:t>Receiving</a:t>
            </a:r>
          </a:p>
        </p:txBody>
      </p:sp>
      <p:sp>
        <p:nvSpPr>
          <p:cNvPr id="5" name="Text Box 6">
            <a:extLst>
              <a:ext uri="{FF2B5EF4-FFF2-40B4-BE49-F238E27FC236}">
                <a16:creationId xmlns:a16="http://schemas.microsoft.com/office/drawing/2014/main" id="{C154AAAC-B06A-43A5-8CD6-65EDC220D86F}"/>
              </a:ext>
            </a:extLst>
          </p:cNvPr>
          <p:cNvSpPr txBox="1">
            <a:spLocks noChangeArrowheads="1"/>
          </p:cNvSpPr>
          <p:nvPr/>
        </p:nvSpPr>
        <p:spPr bwMode="auto">
          <a:xfrm>
            <a:off x="6214561" y="4436649"/>
            <a:ext cx="1219200" cy="400110"/>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b="1" dirty="0">
                <a:latin typeface="Tw Cen MT" panose="020B0602020104020603" pitchFamily="34" charset="0"/>
              </a:rPr>
              <a:t>Shipping</a:t>
            </a:r>
          </a:p>
        </p:txBody>
      </p:sp>
      <p:sp>
        <p:nvSpPr>
          <p:cNvPr id="6" name="Text Box 7">
            <a:extLst>
              <a:ext uri="{FF2B5EF4-FFF2-40B4-BE49-F238E27FC236}">
                <a16:creationId xmlns:a16="http://schemas.microsoft.com/office/drawing/2014/main" id="{329C0E48-0035-4E55-A47F-8DF31101EE97}"/>
              </a:ext>
            </a:extLst>
          </p:cNvPr>
          <p:cNvSpPr txBox="1">
            <a:spLocks noChangeArrowheads="1"/>
          </p:cNvSpPr>
          <p:nvPr/>
        </p:nvSpPr>
        <p:spPr bwMode="auto">
          <a:xfrm>
            <a:off x="1181101" y="3202796"/>
            <a:ext cx="1219200" cy="400110"/>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b="1" dirty="0">
                <a:latin typeface="Tw Cen MT" panose="020B0602020104020603" pitchFamily="34" charset="0"/>
              </a:rPr>
              <a:t>Put-away</a:t>
            </a:r>
          </a:p>
        </p:txBody>
      </p:sp>
      <p:sp>
        <p:nvSpPr>
          <p:cNvPr id="7" name="Text Box 8">
            <a:extLst>
              <a:ext uri="{FF2B5EF4-FFF2-40B4-BE49-F238E27FC236}">
                <a16:creationId xmlns:a16="http://schemas.microsoft.com/office/drawing/2014/main" id="{5730CF99-BBDA-46FA-9719-13BA30A3E031}"/>
              </a:ext>
            </a:extLst>
          </p:cNvPr>
          <p:cNvSpPr txBox="1">
            <a:spLocks noChangeArrowheads="1"/>
          </p:cNvSpPr>
          <p:nvPr/>
        </p:nvSpPr>
        <p:spPr bwMode="auto">
          <a:xfrm>
            <a:off x="6553200" y="3124200"/>
            <a:ext cx="1447800" cy="707886"/>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b="1" dirty="0">
                <a:latin typeface="Tw Cen MT" panose="020B0602020104020603" pitchFamily="34" charset="0"/>
              </a:rPr>
              <a:t>Checking &amp; packing</a:t>
            </a:r>
          </a:p>
        </p:txBody>
      </p:sp>
      <p:sp>
        <p:nvSpPr>
          <p:cNvPr id="8" name="Rectangle 9">
            <a:extLst>
              <a:ext uri="{FF2B5EF4-FFF2-40B4-BE49-F238E27FC236}">
                <a16:creationId xmlns:a16="http://schemas.microsoft.com/office/drawing/2014/main" id="{88550677-F052-4E50-92EE-F73211448B89}"/>
              </a:ext>
            </a:extLst>
          </p:cNvPr>
          <p:cNvSpPr>
            <a:spLocks noChangeArrowheads="1"/>
          </p:cNvSpPr>
          <p:nvPr/>
        </p:nvSpPr>
        <p:spPr bwMode="auto">
          <a:xfrm>
            <a:off x="990600" y="1257300"/>
            <a:ext cx="6477000" cy="1752600"/>
          </a:xfrm>
          <a:prstGeom prst="rect">
            <a:avLst/>
          </a:prstGeom>
          <a:solidFill>
            <a:schemeClr val="accent1">
              <a:lumMod val="60000"/>
              <a:lumOff val="40000"/>
            </a:schemeClr>
          </a:solidFill>
          <a:ln w="9525">
            <a:solidFill>
              <a:schemeClr val="tx1"/>
            </a:solidFill>
            <a:miter lim="800000"/>
            <a:headEnd/>
            <a:tailEnd/>
          </a:ln>
        </p:spPr>
        <p:txBody>
          <a:bodyPr wrap="none" anchor="ctr"/>
          <a:lstStyle/>
          <a:p>
            <a:endParaRPr lang="en-US" dirty="0">
              <a:latin typeface="Tw Cen MT" panose="020B0602020104020603" pitchFamily="34" charset="0"/>
            </a:endParaRPr>
          </a:p>
        </p:txBody>
      </p:sp>
      <p:sp>
        <p:nvSpPr>
          <p:cNvPr id="9" name="Text Box 10">
            <a:extLst>
              <a:ext uri="{FF2B5EF4-FFF2-40B4-BE49-F238E27FC236}">
                <a16:creationId xmlns:a16="http://schemas.microsoft.com/office/drawing/2014/main" id="{EE48BD7D-83C9-49C5-9C3E-93296521E91D}"/>
              </a:ext>
            </a:extLst>
          </p:cNvPr>
          <p:cNvSpPr txBox="1">
            <a:spLocks noChangeArrowheads="1"/>
          </p:cNvSpPr>
          <p:nvPr/>
        </p:nvSpPr>
        <p:spPr bwMode="auto">
          <a:xfrm>
            <a:off x="1318118" y="1295400"/>
            <a:ext cx="19050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2000" b="1" dirty="0">
                <a:latin typeface="Tw Cen MT" panose="020B0602020104020603" pitchFamily="34" charset="0"/>
              </a:rPr>
              <a:t>Order-picking</a:t>
            </a:r>
          </a:p>
        </p:txBody>
      </p:sp>
      <p:sp>
        <p:nvSpPr>
          <p:cNvPr id="10" name="Text Box 11">
            <a:extLst>
              <a:ext uri="{FF2B5EF4-FFF2-40B4-BE49-F238E27FC236}">
                <a16:creationId xmlns:a16="http://schemas.microsoft.com/office/drawing/2014/main" id="{B27BA91D-2F0D-497E-B99F-5162E23C4C8D}"/>
              </a:ext>
            </a:extLst>
          </p:cNvPr>
          <p:cNvSpPr txBox="1">
            <a:spLocks noChangeArrowheads="1"/>
          </p:cNvSpPr>
          <p:nvPr/>
        </p:nvSpPr>
        <p:spPr bwMode="auto">
          <a:xfrm>
            <a:off x="1447800" y="1752600"/>
            <a:ext cx="1219200" cy="707886"/>
          </a:xfrm>
          <a:prstGeom prst="rect">
            <a:avLst/>
          </a:prstGeom>
          <a:solidFill>
            <a:srgbClr val="FF99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b="1" dirty="0">
                <a:latin typeface="Tw Cen MT" panose="020B0602020104020603" pitchFamily="34" charset="0"/>
              </a:rPr>
              <a:t>Pallet picking</a:t>
            </a:r>
          </a:p>
        </p:txBody>
      </p:sp>
      <p:sp>
        <p:nvSpPr>
          <p:cNvPr id="11" name="Text Box 13">
            <a:extLst>
              <a:ext uri="{FF2B5EF4-FFF2-40B4-BE49-F238E27FC236}">
                <a16:creationId xmlns:a16="http://schemas.microsoft.com/office/drawing/2014/main" id="{3057078E-1F3C-441B-9D5F-9B42ED25C97A}"/>
              </a:ext>
            </a:extLst>
          </p:cNvPr>
          <p:cNvSpPr txBox="1">
            <a:spLocks noChangeArrowheads="1"/>
          </p:cNvSpPr>
          <p:nvPr/>
        </p:nvSpPr>
        <p:spPr bwMode="auto">
          <a:xfrm>
            <a:off x="3657600" y="1752600"/>
            <a:ext cx="1295400" cy="707886"/>
          </a:xfrm>
          <a:prstGeom prst="rect">
            <a:avLst/>
          </a:prstGeom>
          <a:solidFill>
            <a:srgbClr val="FF99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b="1" dirty="0">
                <a:latin typeface="Tw Cen MT" panose="020B0602020104020603" pitchFamily="34" charset="0"/>
              </a:rPr>
              <a:t>Case picking</a:t>
            </a:r>
          </a:p>
        </p:txBody>
      </p:sp>
      <p:sp>
        <p:nvSpPr>
          <p:cNvPr id="12" name="Text Box 14">
            <a:extLst>
              <a:ext uri="{FF2B5EF4-FFF2-40B4-BE49-F238E27FC236}">
                <a16:creationId xmlns:a16="http://schemas.microsoft.com/office/drawing/2014/main" id="{7D801C48-1635-4BB9-9CFE-528CF51CEE8F}"/>
              </a:ext>
            </a:extLst>
          </p:cNvPr>
          <p:cNvSpPr txBox="1">
            <a:spLocks noChangeArrowheads="1"/>
          </p:cNvSpPr>
          <p:nvPr/>
        </p:nvSpPr>
        <p:spPr bwMode="auto">
          <a:xfrm>
            <a:off x="5791200" y="1752600"/>
            <a:ext cx="1143000" cy="707886"/>
          </a:xfrm>
          <a:prstGeom prst="rect">
            <a:avLst/>
          </a:prstGeom>
          <a:solidFill>
            <a:srgbClr val="FF99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pPr>
            <a:r>
              <a:rPr lang="en-US" sz="2000" b="1" dirty="0">
                <a:latin typeface="Tw Cen MT" panose="020B0602020104020603" pitchFamily="34" charset="0"/>
              </a:rPr>
              <a:t>Piece picking</a:t>
            </a:r>
          </a:p>
        </p:txBody>
      </p:sp>
      <p:sp>
        <p:nvSpPr>
          <p:cNvPr id="13" name="Line 15">
            <a:extLst>
              <a:ext uri="{FF2B5EF4-FFF2-40B4-BE49-F238E27FC236}">
                <a16:creationId xmlns:a16="http://schemas.microsoft.com/office/drawing/2014/main" id="{D4FCF60E-9BB9-4D21-A42D-D8AA3BFA7154}"/>
              </a:ext>
            </a:extLst>
          </p:cNvPr>
          <p:cNvSpPr>
            <a:spLocks noChangeShapeType="1"/>
          </p:cNvSpPr>
          <p:nvPr/>
        </p:nvSpPr>
        <p:spPr bwMode="auto">
          <a:xfrm flipV="1">
            <a:off x="1470991" y="3694537"/>
            <a:ext cx="0" cy="5334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4" name="Line 16">
            <a:extLst>
              <a:ext uri="{FF2B5EF4-FFF2-40B4-BE49-F238E27FC236}">
                <a16:creationId xmlns:a16="http://schemas.microsoft.com/office/drawing/2014/main" id="{64ED890B-9702-4938-B8CB-97CC22CE8BD5}"/>
              </a:ext>
            </a:extLst>
          </p:cNvPr>
          <p:cNvSpPr>
            <a:spLocks noChangeShapeType="1"/>
          </p:cNvSpPr>
          <p:nvPr/>
        </p:nvSpPr>
        <p:spPr bwMode="auto">
          <a:xfrm flipV="1">
            <a:off x="1752600" y="2541341"/>
            <a:ext cx="0" cy="5334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5" name="Line 17">
            <a:extLst>
              <a:ext uri="{FF2B5EF4-FFF2-40B4-BE49-F238E27FC236}">
                <a16:creationId xmlns:a16="http://schemas.microsoft.com/office/drawing/2014/main" id="{60AA0E6E-5648-4120-95F8-9D3F5DAC37B6}"/>
              </a:ext>
            </a:extLst>
          </p:cNvPr>
          <p:cNvSpPr>
            <a:spLocks noChangeShapeType="1"/>
          </p:cNvSpPr>
          <p:nvPr/>
        </p:nvSpPr>
        <p:spPr bwMode="auto">
          <a:xfrm flipV="1">
            <a:off x="2743200" y="2057400"/>
            <a:ext cx="838200" cy="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6" name="Line 18">
            <a:extLst>
              <a:ext uri="{FF2B5EF4-FFF2-40B4-BE49-F238E27FC236}">
                <a16:creationId xmlns:a16="http://schemas.microsoft.com/office/drawing/2014/main" id="{A7A7A6AE-27B3-4F37-8343-829095A1836C}"/>
              </a:ext>
            </a:extLst>
          </p:cNvPr>
          <p:cNvSpPr>
            <a:spLocks noChangeShapeType="1"/>
          </p:cNvSpPr>
          <p:nvPr/>
        </p:nvSpPr>
        <p:spPr bwMode="auto">
          <a:xfrm flipV="1">
            <a:off x="5029200" y="2057400"/>
            <a:ext cx="685800" cy="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7" name="Line 19">
            <a:extLst>
              <a:ext uri="{FF2B5EF4-FFF2-40B4-BE49-F238E27FC236}">
                <a16:creationId xmlns:a16="http://schemas.microsoft.com/office/drawing/2014/main" id="{EC17505F-00FF-4539-BC0F-8D6321B65C84}"/>
              </a:ext>
            </a:extLst>
          </p:cNvPr>
          <p:cNvSpPr>
            <a:spLocks noChangeShapeType="1"/>
          </p:cNvSpPr>
          <p:nvPr/>
        </p:nvSpPr>
        <p:spPr bwMode="auto">
          <a:xfrm>
            <a:off x="6585384" y="2533295"/>
            <a:ext cx="0" cy="5334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8" name="Line 20">
            <a:extLst>
              <a:ext uri="{FF2B5EF4-FFF2-40B4-BE49-F238E27FC236}">
                <a16:creationId xmlns:a16="http://schemas.microsoft.com/office/drawing/2014/main" id="{CB00B7E5-1E05-4C45-A689-EDD6CF451B8A}"/>
              </a:ext>
            </a:extLst>
          </p:cNvPr>
          <p:cNvSpPr>
            <a:spLocks noChangeShapeType="1"/>
          </p:cNvSpPr>
          <p:nvPr/>
        </p:nvSpPr>
        <p:spPr bwMode="auto">
          <a:xfrm>
            <a:off x="7391400" y="3810000"/>
            <a:ext cx="0" cy="5334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19" name="Line 21">
            <a:extLst>
              <a:ext uri="{FF2B5EF4-FFF2-40B4-BE49-F238E27FC236}">
                <a16:creationId xmlns:a16="http://schemas.microsoft.com/office/drawing/2014/main" id="{4CF92918-D411-4B40-B702-FE73B0821CCC}"/>
              </a:ext>
            </a:extLst>
          </p:cNvPr>
          <p:cNvSpPr>
            <a:spLocks noChangeShapeType="1"/>
          </p:cNvSpPr>
          <p:nvPr/>
        </p:nvSpPr>
        <p:spPr bwMode="auto">
          <a:xfrm>
            <a:off x="2743200" y="2209800"/>
            <a:ext cx="3657600" cy="12954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20" name="Line 22">
            <a:extLst>
              <a:ext uri="{FF2B5EF4-FFF2-40B4-BE49-F238E27FC236}">
                <a16:creationId xmlns:a16="http://schemas.microsoft.com/office/drawing/2014/main" id="{13E9003F-B463-46B2-827C-20F215B364B2}"/>
              </a:ext>
            </a:extLst>
          </p:cNvPr>
          <p:cNvSpPr>
            <a:spLocks noChangeShapeType="1"/>
          </p:cNvSpPr>
          <p:nvPr/>
        </p:nvSpPr>
        <p:spPr bwMode="auto">
          <a:xfrm>
            <a:off x="5029200" y="2209800"/>
            <a:ext cx="1447800" cy="990600"/>
          </a:xfrm>
          <a:prstGeom prst="line">
            <a:avLst/>
          </a:prstGeom>
          <a:noFill/>
          <a:ln w="5080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dirty="0">
              <a:latin typeface="Tw Cen MT" panose="020B0602020104020603" pitchFamily="34" charset="0"/>
            </a:endParaRPr>
          </a:p>
        </p:txBody>
      </p:sp>
      <p:sp>
        <p:nvSpPr>
          <p:cNvPr id="21" name="TextBox 20">
            <a:extLst>
              <a:ext uri="{FF2B5EF4-FFF2-40B4-BE49-F238E27FC236}">
                <a16:creationId xmlns:a16="http://schemas.microsoft.com/office/drawing/2014/main" id="{47615C4E-73FB-6784-D8AD-BF44CF787679}"/>
              </a:ext>
            </a:extLst>
          </p:cNvPr>
          <p:cNvSpPr txBox="1"/>
          <p:nvPr/>
        </p:nvSpPr>
        <p:spPr>
          <a:xfrm>
            <a:off x="95430" y="5396421"/>
            <a:ext cx="5989608" cy="1169551"/>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Tw Cen MT" panose="020B0602020104020603" pitchFamily="34" charset="0"/>
              </a:rPr>
              <a:t>Order-picking costs about 55% of the total operating expense.</a:t>
            </a:r>
          </a:p>
          <a:p>
            <a:pPr marL="228600" indent="-342900">
              <a:buFont typeface="Arial" panose="020B0604020202020204" pitchFamily="34" charset="0"/>
              <a:buChar char="•"/>
            </a:pPr>
            <a:r>
              <a:rPr lang="en-US" dirty="0">
                <a:latin typeface="Tw Cen MT" panose="020B0602020104020603" pitchFamily="34" charset="0"/>
              </a:rPr>
              <a:t>Within order-picking, traveling is the most time-consuming.</a:t>
            </a:r>
          </a:p>
          <a:p>
            <a:pPr marL="285750" indent="-285750">
              <a:buFont typeface="Arial" panose="020B0604020202020204" pitchFamily="34" charset="0"/>
              <a:buChar char="•"/>
            </a:pPr>
            <a:endParaRPr lang="en-US" sz="1600" dirty="0"/>
          </a:p>
        </p:txBody>
      </p:sp>
      <p:pic>
        <p:nvPicPr>
          <p:cNvPr id="57348" name="Picture 4" descr="Order picking: How to make this expensive process more cost-efficient">
            <a:extLst>
              <a:ext uri="{FF2B5EF4-FFF2-40B4-BE49-F238E27FC236}">
                <a16:creationId xmlns:a16="http://schemas.microsoft.com/office/drawing/2014/main" id="{7C12E3AB-0784-DA68-68F0-06ACC72A76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5182252"/>
            <a:ext cx="3104970" cy="1555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484048"/>
      </p:ext>
    </p:extLst>
  </p:cSld>
  <p:clrMapOvr>
    <a:masterClrMapping/>
  </p:clrMapOvr>
</p:sld>
</file>

<file path=ppt/theme/theme1.xml><?xml version="1.0" encoding="utf-8"?>
<a:theme xmlns:a="http://schemas.openxmlformats.org/drawingml/2006/main" name="UIC_Template_NegarSelva_BlueHead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IC_TemplateDesign_PPT" id="{616ACE92-9A5C-4E61-A903-8745996C62AF}" vid="{DF1E8875-4A84-4B9F-B920-1ACB029BF8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UIC_Template_NegarSelva_BlueHeading</Template>
  <TotalTime>7068</TotalTime>
  <Words>1173</Words>
  <Application>Microsoft Macintosh PowerPoint</Application>
  <PresentationFormat>On-screen Show (4:3)</PresentationFormat>
  <Paragraphs>194</Paragraphs>
  <Slides>43</Slides>
  <Notes>7</Notes>
  <HiddenSlides>7</HiddenSlides>
  <MMClips>3</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48" baseType="lpstr">
      <vt:lpstr>Arial</vt:lpstr>
      <vt:lpstr>Calibri</vt:lpstr>
      <vt:lpstr>Tw Cen MT</vt:lpstr>
      <vt:lpstr>UIC_Template_NegarSelva_BlueHeading</vt:lpstr>
      <vt:lpstr>Clip</vt:lpstr>
      <vt:lpstr>PowerPoint Presentation</vt:lpstr>
      <vt:lpstr>Discussion outline</vt:lpstr>
      <vt:lpstr>Logistics of online retailing </vt:lpstr>
      <vt:lpstr> Supply chain of online retailing </vt:lpstr>
      <vt:lpstr> Offline and online demand </vt:lpstr>
      <vt:lpstr>PowerPoint Presentation</vt:lpstr>
      <vt:lpstr>Types of warehouses</vt:lpstr>
      <vt:lpstr>Units of handling</vt:lpstr>
      <vt:lpstr>Warehouse operations</vt:lpstr>
      <vt:lpstr>How to fulfill orders?</vt:lpstr>
      <vt:lpstr>PowerPoint Presentation</vt:lpstr>
      <vt:lpstr>Storage equipment</vt:lpstr>
      <vt:lpstr>Single-deep racks</vt:lpstr>
      <vt:lpstr>Pallet flow racks</vt:lpstr>
      <vt:lpstr>Bin-shelving</vt:lpstr>
      <vt:lpstr>Bin-shelving</vt:lpstr>
      <vt:lpstr>Gravity flow rack</vt:lpstr>
      <vt:lpstr>Gravity flow rack</vt:lpstr>
      <vt:lpstr>Gravity Flow Rack with a pick-to-light system</vt:lpstr>
      <vt:lpstr>Gravity Flow Rack with a pick-to-light system</vt:lpstr>
      <vt:lpstr>Gravity flow rack</vt:lpstr>
      <vt:lpstr>Handling equipment</vt:lpstr>
      <vt:lpstr>Turret truck</vt:lpstr>
      <vt:lpstr>Order-picker trucks</vt:lpstr>
      <vt:lpstr>Automated storage and retrieval system (AS/RS)</vt:lpstr>
      <vt:lpstr>Automated storage and retrieval system (AS/RS)</vt:lpstr>
      <vt:lpstr>Conveyors</vt:lpstr>
      <vt:lpstr>Conveyors</vt:lpstr>
      <vt:lpstr>Conveyors</vt:lpstr>
      <vt:lpstr>Other technologies</vt:lpstr>
      <vt:lpstr>How to fulfill customer orders?</vt:lpstr>
      <vt:lpstr>Fast-pick area</vt:lpstr>
      <vt:lpstr>Fast-pick area (bottom of rack)</vt:lpstr>
      <vt:lpstr>Fast-pick area (pallet flow rack)</vt:lpstr>
      <vt:lpstr>Fast-pick area (gravity flow rack)</vt:lpstr>
      <vt:lpstr>Summary</vt:lpstr>
      <vt:lpstr>Logistics of online retailing </vt:lpstr>
      <vt:lpstr>Logistics of online retailing </vt:lpstr>
      <vt:lpstr>When and how much to order from each supplier? </vt:lpstr>
      <vt:lpstr>How much to store in each warehouse for each product?</vt:lpstr>
      <vt:lpstr>Which warehouse to retrieve from? </vt:lpstr>
      <vt:lpstr> How to fulfill customer orders? </vt:lpstr>
      <vt:lpstr>Sample pick list</vt:lpstr>
    </vt:vector>
  </TitlesOfParts>
  <Company>SMU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SMU</dc:creator>
  <cp:lastModifiedBy>Pakiman, Parshan</cp:lastModifiedBy>
  <cp:revision>288</cp:revision>
  <dcterms:created xsi:type="dcterms:W3CDTF">2006-01-16T06:57:06Z</dcterms:created>
  <dcterms:modified xsi:type="dcterms:W3CDTF">2023-02-18T13:15:10Z</dcterms:modified>
</cp:coreProperties>
</file>